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notesSlides/notesSlide5.xml" ContentType="application/vnd.openxmlformats-officedocument.presentationml.notesSlide+xml"/>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notesSlides/notesSlide6.xml" ContentType="application/vnd.openxmlformats-officedocument.presentationml.notesSlide+xml"/>
  <Override PartName="/ppt/embeddings/oleObject22.bin" ContentType="application/vnd.openxmlformats-officedocument.oleObject"/>
  <Override PartName="/ppt/notesSlides/notesSlide7.xml" ContentType="application/vnd.openxmlformats-officedocument.presentationml.notesSlide+xml"/>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notesSlides/notesSlide8.xml" ContentType="application/vnd.openxmlformats-officedocument.presentationml.notesSlide+xml"/>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notesSlides/notesSlide9.xml" ContentType="application/vnd.openxmlformats-officedocument.presentationml.notesSlide+xml"/>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52.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53.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54.bin" ContentType="application/vnd.openxmlformats-officedocument.oleObject"/>
  <Override PartName="/ppt/embeddings/oleObject55.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notesSlides/notesSlide21.xml" ContentType="application/vnd.openxmlformats-officedocument.presentationml.notesSlide+xml"/>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notesSlides/notesSlide22.xml" ContentType="application/vnd.openxmlformats-officedocument.presentationml.notesSlide+xml"/>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notesSlides/notesSlide23.xml" ContentType="application/vnd.openxmlformats-officedocument.presentationml.notesSlide+xml"/>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notesSlides/notesSlide24.xml" ContentType="application/vnd.openxmlformats-officedocument.presentationml.notesSlide+xml"/>
  <Override PartName="/ppt/embeddings/oleObject76.bin" ContentType="application/vnd.openxmlformats-officedocument.oleObject"/>
  <Override PartName="/ppt/embeddings/oleObject77.bin" ContentType="application/vnd.openxmlformats-officedocument.oleObject"/>
  <Override PartName="/ppt/embeddings/oleObject78.bin" ContentType="application/vnd.openxmlformats-officedocument.oleObject"/>
  <Override PartName="/ppt/embeddings/oleObject79.bin" ContentType="application/vnd.openxmlformats-officedocument.oleObject"/>
  <Override PartName="/ppt/embeddings/oleObject80.bin" ContentType="application/vnd.openxmlformats-officedocument.oleObject"/>
  <Override PartName="/ppt/notesSlides/notesSlide25.xml" ContentType="application/vnd.openxmlformats-officedocument.presentationml.notesSlide+xml"/>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embeddings/oleObject84.bin" ContentType="application/vnd.openxmlformats-officedocument.oleObject"/>
  <Override PartName="/ppt/notesSlides/notesSlide26.xml" ContentType="application/vnd.openxmlformats-officedocument.presentationml.notesSlide+xml"/>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notesSlides/notesSlide32.xml" ContentType="application/vnd.openxmlformats-officedocument.presentationml.notesSlide+xml"/>
  <Override PartName="/ppt/tags/tag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embeddings/oleObject97.bin" ContentType="application/vnd.openxmlformats-officedocument.oleObject"/>
  <Override PartName="/ppt/notesSlides/notesSlide38.xml" ContentType="application/vnd.openxmlformats-officedocument.presentationml.notesSlide+xml"/>
  <Override PartName="/ppt/notesSlides/notesSlide39.xml" ContentType="application/vnd.openxmlformats-officedocument.presentationml.notesSlide+xml"/>
  <Override PartName="/ppt/embeddings/oleObject98.bin" ContentType="application/vnd.openxmlformats-officedocument.oleObject"/>
  <Override PartName="/ppt/embeddings/oleObject99.bin" ContentType="application/vnd.openxmlformats-officedocument.oleObject"/>
  <Override PartName="/ppt/embeddings/oleObject100.bin" ContentType="application/vnd.openxmlformats-officedocument.oleObject"/>
  <Override PartName="/ppt/notesSlides/notesSlide40.xml" ContentType="application/vnd.openxmlformats-officedocument.presentationml.notesSlide+xml"/>
  <Override PartName="/ppt/embeddings/oleObject101.bin" ContentType="application/vnd.openxmlformats-officedocument.oleObject"/>
  <Override PartName="/ppt/embeddings/oleObject102.bin" ContentType="application/vnd.openxmlformats-officedocument.oleObject"/>
  <Override PartName="/ppt/notesSlides/notesSlide41.xml" ContentType="application/vnd.openxmlformats-officedocument.presentationml.notesSlide+xml"/>
  <Override PartName="/ppt/embeddings/oleObject103.bin" ContentType="application/vnd.openxmlformats-officedocument.oleObject"/>
  <Override PartName="/ppt/embeddings/oleObject104.bin" ContentType="application/vnd.openxmlformats-officedocument.oleObject"/>
  <Override PartName="/ppt/notesSlides/notesSlide42.xml" ContentType="application/vnd.openxmlformats-officedocument.presentationml.notesSlide+xml"/>
  <Override PartName="/ppt/embeddings/oleObject105.bin" ContentType="application/vnd.openxmlformats-officedocument.oleObject"/>
  <Override PartName="/ppt/notesSlides/notesSlide43.xml" ContentType="application/vnd.openxmlformats-officedocument.presentationml.notesSlide+xml"/>
  <Override PartName="/ppt/embeddings/oleObject106.bin" ContentType="application/vnd.openxmlformats-officedocument.oleObject"/>
  <Override PartName="/ppt/embeddings/oleObject107.bin" ContentType="application/vnd.openxmlformats-officedocument.oleObject"/>
  <Override PartName="/ppt/embeddings/oleObject108.bin" ContentType="application/vnd.openxmlformats-officedocument.oleObject"/>
  <Override PartName="/ppt/embeddings/oleObject109.bin" ContentType="application/vnd.openxmlformats-officedocument.oleObject"/>
  <Override PartName="/ppt/notesSlides/notesSlide44.xml" ContentType="application/vnd.openxmlformats-officedocument.presentationml.notesSlide+xml"/>
  <Override PartName="/ppt/embeddings/oleObject110.bin" ContentType="application/vnd.openxmlformats-officedocument.oleObject"/>
  <Override PartName="/ppt/embeddings/oleObject111.bin" ContentType="application/vnd.openxmlformats-officedocument.oleObject"/>
  <Override PartName="/ppt/notesSlides/notesSlide45.xml" ContentType="application/vnd.openxmlformats-officedocument.presentationml.notesSlide+xml"/>
  <Override PartName="/ppt/notesSlides/notesSlide46.xml" ContentType="application/vnd.openxmlformats-officedocument.presentationml.notesSlide+xml"/>
  <Override PartName="/ppt/embeddings/oleObject112.bin" ContentType="application/vnd.openxmlformats-officedocument.oleObject"/>
  <Override PartName="/ppt/embeddings/oleObject113.bin" ContentType="application/vnd.openxmlformats-officedocument.oleObject"/>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3" r:id="rId1"/>
    <p:sldMasterId id="2147483686" r:id="rId2"/>
  </p:sldMasterIdLst>
  <p:notesMasterIdLst>
    <p:notesMasterId r:id="rId61"/>
  </p:notesMasterIdLst>
  <p:handoutMasterIdLst>
    <p:handoutMasterId r:id="rId62"/>
  </p:handoutMasterIdLst>
  <p:sldIdLst>
    <p:sldId id="308" r:id="rId3"/>
    <p:sldId id="291" r:id="rId4"/>
    <p:sldId id="292" r:id="rId5"/>
    <p:sldId id="294" r:id="rId6"/>
    <p:sldId id="321" r:id="rId7"/>
    <p:sldId id="293" r:id="rId8"/>
    <p:sldId id="295" r:id="rId9"/>
    <p:sldId id="296" r:id="rId10"/>
    <p:sldId id="355" r:id="rId11"/>
    <p:sldId id="297" r:id="rId12"/>
    <p:sldId id="298" r:id="rId13"/>
    <p:sldId id="299" r:id="rId14"/>
    <p:sldId id="320" r:id="rId15"/>
    <p:sldId id="300" r:id="rId16"/>
    <p:sldId id="377" r:id="rId17"/>
    <p:sldId id="378" r:id="rId18"/>
    <p:sldId id="358" r:id="rId19"/>
    <p:sldId id="359" r:id="rId20"/>
    <p:sldId id="360" r:id="rId21"/>
    <p:sldId id="379" r:id="rId22"/>
    <p:sldId id="381" r:id="rId23"/>
    <p:sldId id="382" r:id="rId24"/>
    <p:sldId id="307" r:id="rId25"/>
    <p:sldId id="277" r:id="rId26"/>
    <p:sldId id="262" r:id="rId27"/>
    <p:sldId id="278" r:id="rId28"/>
    <p:sldId id="279" r:id="rId29"/>
    <p:sldId id="281" r:id="rId30"/>
    <p:sldId id="267" r:id="rId31"/>
    <p:sldId id="269" r:id="rId32"/>
    <p:sldId id="270" r:id="rId33"/>
    <p:sldId id="271" r:id="rId34"/>
    <p:sldId id="343" r:id="rId35"/>
    <p:sldId id="344" r:id="rId36"/>
    <p:sldId id="347" r:id="rId37"/>
    <p:sldId id="348" r:id="rId38"/>
    <p:sldId id="283" r:id="rId39"/>
    <p:sldId id="284" r:id="rId40"/>
    <p:sldId id="288" r:id="rId41"/>
    <p:sldId id="289" r:id="rId42"/>
    <p:sldId id="340" r:id="rId43"/>
    <p:sldId id="341" r:id="rId44"/>
    <p:sldId id="352" r:id="rId45"/>
    <p:sldId id="353" r:id="rId46"/>
    <p:sldId id="354" r:id="rId47"/>
    <p:sldId id="334" r:id="rId48"/>
    <p:sldId id="335" r:id="rId49"/>
    <p:sldId id="336" r:id="rId50"/>
    <p:sldId id="337" r:id="rId51"/>
    <p:sldId id="366" r:id="rId52"/>
    <p:sldId id="367" r:id="rId53"/>
    <p:sldId id="319" r:id="rId54"/>
    <p:sldId id="370" r:id="rId55"/>
    <p:sldId id="371" r:id="rId56"/>
    <p:sldId id="372" r:id="rId57"/>
    <p:sldId id="373" r:id="rId58"/>
    <p:sldId id="374" r:id="rId59"/>
    <p:sldId id="273" r:id="rId60"/>
  </p:sldIdLst>
  <p:sldSz cx="9144000" cy="6858000" type="screen4x3"/>
  <p:notesSz cx="7315200" cy="9601200"/>
  <p:defaultTextStyle>
    <a:defPPr>
      <a:defRPr lang="en-US"/>
    </a:defPPr>
    <a:lvl1pPr algn="l" rtl="0" eaLnBrk="0" fontAlgn="base" hangingPunct="0">
      <a:spcBef>
        <a:spcPct val="0"/>
      </a:spcBef>
      <a:spcAft>
        <a:spcPct val="0"/>
      </a:spcAft>
      <a:defRPr sz="2000" kern="1200">
        <a:solidFill>
          <a:schemeClr val="tx1"/>
        </a:solidFill>
        <a:latin typeface="Impress BT" pitchFamily="2" charset="0"/>
        <a:ea typeface="+mn-ea"/>
        <a:cs typeface="+mn-cs"/>
      </a:defRPr>
    </a:lvl1pPr>
    <a:lvl2pPr marL="457200" algn="l" rtl="0" eaLnBrk="0" fontAlgn="base" hangingPunct="0">
      <a:spcBef>
        <a:spcPct val="0"/>
      </a:spcBef>
      <a:spcAft>
        <a:spcPct val="0"/>
      </a:spcAft>
      <a:defRPr sz="2000" kern="1200">
        <a:solidFill>
          <a:schemeClr val="tx1"/>
        </a:solidFill>
        <a:latin typeface="Impress BT" pitchFamily="2" charset="0"/>
        <a:ea typeface="+mn-ea"/>
        <a:cs typeface="+mn-cs"/>
      </a:defRPr>
    </a:lvl2pPr>
    <a:lvl3pPr marL="914400" algn="l" rtl="0" eaLnBrk="0" fontAlgn="base" hangingPunct="0">
      <a:spcBef>
        <a:spcPct val="0"/>
      </a:spcBef>
      <a:spcAft>
        <a:spcPct val="0"/>
      </a:spcAft>
      <a:defRPr sz="2000" kern="1200">
        <a:solidFill>
          <a:schemeClr val="tx1"/>
        </a:solidFill>
        <a:latin typeface="Impress BT" pitchFamily="2" charset="0"/>
        <a:ea typeface="+mn-ea"/>
        <a:cs typeface="+mn-cs"/>
      </a:defRPr>
    </a:lvl3pPr>
    <a:lvl4pPr marL="1371600" algn="l" rtl="0" eaLnBrk="0" fontAlgn="base" hangingPunct="0">
      <a:spcBef>
        <a:spcPct val="0"/>
      </a:spcBef>
      <a:spcAft>
        <a:spcPct val="0"/>
      </a:spcAft>
      <a:defRPr sz="2000" kern="1200">
        <a:solidFill>
          <a:schemeClr val="tx1"/>
        </a:solidFill>
        <a:latin typeface="Impress BT" pitchFamily="2" charset="0"/>
        <a:ea typeface="+mn-ea"/>
        <a:cs typeface="+mn-cs"/>
      </a:defRPr>
    </a:lvl4pPr>
    <a:lvl5pPr marL="1828800" algn="l" rtl="0" eaLnBrk="0" fontAlgn="base" hangingPunct="0">
      <a:spcBef>
        <a:spcPct val="0"/>
      </a:spcBef>
      <a:spcAft>
        <a:spcPct val="0"/>
      </a:spcAft>
      <a:defRPr sz="2000" kern="1200">
        <a:solidFill>
          <a:schemeClr val="tx1"/>
        </a:solidFill>
        <a:latin typeface="Impress BT" pitchFamily="2" charset="0"/>
        <a:ea typeface="+mn-ea"/>
        <a:cs typeface="+mn-cs"/>
      </a:defRPr>
    </a:lvl5pPr>
    <a:lvl6pPr marL="2286000" algn="l" defTabSz="914400" rtl="0" eaLnBrk="1" latinLnBrk="0" hangingPunct="1">
      <a:defRPr sz="2000" kern="1200">
        <a:solidFill>
          <a:schemeClr val="tx1"/>
        </a:solidFill>
        <a:latin typeface="Impress BT" pitchFamily="2" charset="0"/>
        <a:ea typeface="+mn-ea"/>
        <a:cs typeface="+mn-cs"/>
      </a:defRPr>
    </a:lvl6pPr>
    <a:lvl7pPr marL="2743200" algn="l" defTabSz="914400" rtl="0" eaLnBrk="1" latinLnBrk="0" hangingPunct="1">
      <a:defRPr sz="2000" kern="1200">
        <a:solidFill>
          <a:schemeClr val="tx1"/>
        </a:solidFill>
        <a:latin typeface="Impress BT" pitchFamily="2" charset="0"/>
        <a:ea typeface="+mn-ea"/>
        <a:cs typeface="+mn-cs"/>
      </a:defRPr>
    </a:lvl7pPr>
    <a:lvl8pPr marL="3200400" algn="l" defTabSz="914400" rtl="0" eaLnBrk="1" latinLnBrk="0" hangingPunct="1">
      <a:defRPr sz="2000" kern="1200">
        <a:solidFill>
          <a:schemeClr val="tx1"/>
        </a:solidFill>
        <a:latin typeface="Impress BT" pitchFamily="2" charset="0"/>
        <a:ea typeface="+mn-ea"/>
        <a:cs typeface="+mn-cs"/>
      </a:defRPr>
    </a:lvl8pPr>
    <a:lvl9pPr marL="3657600" algn="l" defTabSz="914400" rtl="0" eaLnBrk="1" latinLnBrk="0" hangingPunct="1">
      <a:defRPr sz="2000" kern="1200">
        <a:solidFill>
          <a:schemeClr val="tx1"/>
        </a:solidFill>
        <a:latin typeface="Impress BT" pitchFamily="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CC"/>
    <a:srgbClr val="0066FF"/>
    <a:srgbClr val="66FF33"/>
    <a:srgbClr val="008000"/>
    <a:srgbClr val="6699FF"/>
    <a:srgbClr val="FFFF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7" d="100"/>
          <a:sy n="117" d="100"/>
        </p:scale>
        <p:origin x="-1336" y="-96"/>
      </p:cViewPr>
      <p:guideLst>
        <p:guide orient="horz" pos="2301"/>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4" d="100"/>
        <a:sy n="154" d="100"/>
      </p:scale>
      <p:origin x="0" y="20152"/>
    </p:cViewPr>
  </p:sorterViewPr>
  <p:notesViewPr>
    <p:cSldViewPr snapToGrid="0" snapToObjects="1">
      <p:cViewPr varScale="1">
        <p:scale>
          <a:sx n="39" d="100"/>
          <a:sy n="39" d="100"/>
        </p:scale>
        <p:origin x="-1518" y="-84"/>
      </p:cViewPr>
      <p:guideLst>
        <p:guide orient="horz" pos="3022"/>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wmf"/><Relationship Id="rId4" Type="http://schemas.openxmlformats.org/officeDocument/2006/relationships/image" Target="../media/image11.wmf"/><Relationship Id="rId5" Type="http://schemas.openxmlformats.org/officeDocument/2006/relationships/image" Target="../media/image12.wmf"/><Relationship Id="rId1" Type="http://schemas.openxmlformats.org/officeDocument/2006/relationships/image" Target="../media/image8.wmf"/><Relationship Id="rId2"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5.emf"/><Relationship Id="rId2" Type="http://schemas.openxmlformats.org/officeDocument/2006/relationships/image" Target="../media/image86.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03.wmf"/><Relationship Id="rId4" Type="http://schemas.openxmlformats.org/officeDocument/2006/relationships/image" Target="../media/image104.emf"/><Relationship Id="rId1" Type="http://schemas.openxmlformats.org/officeDocument/2006/relationships/image" Target="../media/image101.emf"/><Relationship Id="rId2" Type="http://schemas.openxmlformats.org/officeDocument/2006/relationships/image" Target="../media/image10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5.emf"/><Relationship Id="rId2" Type="http://schemas.openxmlformats.org/officeDocument/2006/relationships/image" Target="../media/image106.emf"/><Relationship Id="rId3" Type="http://schemas.openxmlformats.org/officeDocument/2006/relationships/image" Target="../media/image107.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10.emf"/><Relationship Id="rId4" Type="http://schemas.openxmlformats.org/officeDocument/2006/relationships/image" Target="../media/image111.emf"/><Relationship Id="rId1" Type="http://schemas.openxmlformats.org/officeDocument/2006/relationships/image" Target="../media/image108.emf"/><Relationship Id="rId2" Type="http://schemas.openxmlformats.org/officeDocument/2006/relationships/image" Target="../media/image109.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15.emf"/><Relationship Id="rId4" Type="http://schemas.openxmlformats.org/officeDocument/2006/relationships/image" Target="../media/image116.emf"/><Relationship Id="rId1" Type="http://schemas.openxmlformats.org/officeDocument/2006/relationships/image" Target="../media/image113.emf"/><Relationship Id="rId2" Type="http://schemas.openxmlformats.org/officeDocument/2006/relationships/image" Target="../media/image114.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19.wmf"/><Relationship Id="rId4" Type="http://schemas.openxmlformats.org/officeDocument/2006/relationships/image" Target="../media/image120.wmf"/><Relationship Id="rId5" Type="http://schemas.openxmlformats.org/officeDocument/2006/relationships/image" Target="../media/image121.wmf"/><Relationship Id="rId1" Type="http://schemas.openxmlformats.org/officeDocument/2006/relationships/image" Target="../media/image117.wmf"/><Relationship Id="rId2" Type="http://schemas.openxmlformats.org/officeDocument/2006/relationships/image" Target="../media/image118.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26.emf"/><Relationship Id="rId4" Type="http://schemas.openxmlformats.org/officeDocument/2006/relationships/image" Target="../media/image127.emf"/><Relationship Id="rId5" Type="http://schemas.openxmlformats.org/officeDocument/2006/relationships/image" Target="../media/image128.emf"/><Relationship Id="rId1" Type="http://schemas.openxmlformats.org/officeDocument/2006/relationships/image" Target="../media/image124.emf"/><Relationship Id="rId2" Type="http://schemas.openxmlformats.org/officeDocument/2006/relationships/image" Target="../media/image125.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33.emf"/><Relationship Id="rId4" Type="http://schemas.openxmlformats.org/officeDocument/2006/relationships/image" Target="../media/image134.emf"/><Relationship Id="rId1" Type="http://schemas.openxmlformats.org/officeDocument/2006/relationships/image" Target="../media/image131.png"/><Relationship Id="rId2" Type="http://schemas.openxmlformats.org/officeDocument/2006/relationships/image" Target="../media/image13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emf"/><Relationship Id="rId6" Type="http://schemas.openxmlformats.org/officeDocument/2006/relationships/image" Target="../media/image18.emf"/><Relationship Id="rId7" Type="http://schemas.openxmlformats.org/officeDocument/2006/relationships/image" Target="../media/image19.emf"/><Relationship Id="rId1" Type="http://schemas.openxmlformats.org/officeDocument/2006/relationships/image" Target="../media/image13.emf"/><Relationship Id="rId2" Type="http://schemas.openxmlformats.org/officeDocument/2006/relationships/image" Target="../media/image1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35.emf"/><Relationship Id="rId2" Type="http://schemas.openxmlformats.org/officeDocument/2006/relationships/image" Target="../media/image136.emf"/><Relationship Id="rId3" Type="http://schemas.openxmlformats.org/officeDocument/2006/relationships/image" Target="../media/image137.png"/></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52.wmf"/><Relationship Id="rId4" Type="http://schemas.openxmlformats.org/officeDocument/2006/relationships/image" Target="../media/image153.wmf"/><Relationship Id="rId5" Type="http://schemas.openxmlformats.org/officeDocument/2006/relationships/image" Target="../media/image154.wmf"/><Relationship Id="rId6" Type="http://schemas.openxmlformats.org/officeDocument/2006/relationships/image" Target="../media/image155.wmf"/><Relationship Id="rId7" Type="http://schemas.openxmlformats.org/officeDocument/2006/relationships/image" Target="../media/image156.wmf"/><Relationship Id="rId8" Type="http://schemas.openxmlformats.org/officeDocument/2006/relationships/image" Target="../media/image157.wmf"/><Relationship Id="rId1" Type="http://schemas.openxmlformats.org/officeDocument/2006/relationships/image" Target="../media/image150.wmf"/><Relationship Id="rId2" Type="http://schemas.openxmlformats.org/officeDocument/2006/relationships/image" Target="../media/image151.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76.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86.emf"/><Relationship Id="rId2" Type="http://schemas.openxmlformats.org/officeDocument/2006/relationships/image" Target="../media/image187.emf"/><Relationship Id="rId3" Type="http://schemas.openxmlformats.org/officeDocument/2006/relationships/image" Target="../media/image18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93.emf"/><Relationship Id="rId2" Type="http://schemas.openxmlformats.org/officeDocument/2006/relationships/image" Target="../media/image194.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93.emf"/><Relationship Id="rId2" Type="http://schemas.openxmlformats.org/officeDocument/2006/relationships/image" Target="../media/image197.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06.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12.emf"/><Relationship Id="rId4" Type="http://schemas.openxmlformats.org/officeDocument/2006/relationships/image" Target="../media/image213.emf"/><Relationship Id="rId1" Type="http://schemas.openxmlformats.org/officeDocument/2006/relationships/image" Target="../media/image210.emf"/><Relationship Id="rId2" Type="http://schemas.openxmlformats.org/officeDocument/2006/relationships/image" Target="../media/image21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19.wmf"/><Relationship Id="rId2" Type="http://schemas.openxmlformats.org/officeDocument/2006/relationships/image" Target="../media/image220.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25.emf"/><Relationship Id="rId2" Type="http://schemas.openxmlformats.org/officeDocument/2006/relationships/image" Target="../media/image226.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wmf"/><Relationship Id="rId6" Type="http://schemas.openxmlformats.org/officeDocument/2006/relationships/image" Target="../media/image29.emf"/><Relationship Id="rId1" Type="http://schemas.openxmlformats.org/officeDocument/2006/relationships/image" Target="../media/image24.wmf"/><Relationship Id="rId2"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 Id="rId2" Type="http://schemas.openxmlformats.org/officeDocument/2006/relationships/image" Target="../media/image31.emf"/><Relationship Id="rId3" Type="http://schemas.openxmlformats.org/officeDocument/2006/relationships/image" Target="../media/image3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emf"/><Relationship Id="rId2" Type="http://schemas.openxmlformats.org/officeDocument/2006/relationships/image" Target="../media/image40.emf"/><Relationship Id="rId3" Type="http://schemas.openxmlformats.org/officeDocument/2006/relationships/image" Target="../media/image41.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emf"/><Relationship Id="rId1" Type="http://schemas.openxmlformats.org/officeDocument/2006/relationships/image" Target="../media/image42.emf"/><Relationship Id="rId2" Type="http://schemas.openxmlformats.org/officeDocument/2006/relationships/image" Target="../media/image43.emf"/></Relationships>
</file>

<file path=ppt/drawings/_rels/vmlDrawing8.vml.rels><?xml version="1.0" encoding="UTF-8" standalone="yes"?>
<Relationships xmlns="http://schemas.openxmlformats.org/package/2006/relationships"><Relationship Id="rId11" Type="http://schemas.openxmlformats.org/officeDocument/2006/relationships/image" Target="../media/image57.emf"/><Relationship Id="rId12" Type="http://schemas.openxmlformats.org/officeDocument/2006/relationships/image" Target="../media/image58.wmf"/><Relationship Id="rId13" Type="http://schemas.openxmlformats.org/officeDocument/2006/relationships/image" Target="../media/image59.wmf"/><Relationship Id="rId14" Type="http://schemas.openxmlformats.org/officeDocument/2006/relationships/image" Target="../media/image60.wmf"/><Relationship Id="rId15" Type="http://schemas.openxmlformats.org/officeDocument/2006/relationships/image" Target="../media/image61.wmf"/><Relationship Id="rId1" Type="http://schemas.openxmlformats.org/officeDocument/2006/relationships/image" Target="../media/image47.wmf"/><Relationship Id="rId2" Type="http://schemas.openxmlformats.org/officeDocument/2006/relationships/image" Target="../media/image48.wmf"/><Relationship Id="rId3" Type="http://schemas.openxmlformats.org/officeDocument/2006/relationships/image" Target="../media/image49.wmf"/><Relationship Id="rId4" Type="http://schemas.openxmlformats.org/officeDocument/2006/relationships/image" Target="../media/image50.wmf"/><Relationship Id="rId5" Type="http://schemas.openxmlformats.org/officeDocument/2006/relationships/image" Target="../media/image51.wmf"/><Relationship Id="rId6" Type="http://schemas.openxmlformats.org/officeDocument/2006/relationships/image" Target="../media/image52.wmf"/><Relationship Id="rId7" Type="http://schemas.openxmlformats.org/officeDocument/2006/relationships/image" Target="../media/image53.wmf"/><Relationship Id="rId8" Type="http://schemas.openxmlformats.org/officeDocument/2006/relationships/image" Target="../media/image54.wmf"/><Relationship Id="rId9" Type="http://schemas.openxmlformats.org/officeDocument/2006/relationships/image" Target="../media/image55.wmf"/><Relationship Id="rId10" Type="http://schemas.openxmlformats.org/officeDocument/2006/relationships/image" Target="../media/image56.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8.wmf"/><Relationship Id="rId4" Type="http://schemas.openxmlformats.org/officeDocument/2006/relationships/image" Target="../media/image69.wmf"/><Relationship Id="rId5" Type="http://schemas.openxmlformats.org/officeDocument/2006/relationships/image" Target="../media/image70.wmf"/><Relationship Id="rId6" Type="http://schemas.openxmlformats.org/officeDocument/2006/relationships/image" Target="../media/image71.wmf"/><Relationship Id="rId1" Type="http://schemas.openxmlformats.org/officeDocument/2006/relationships/image" Target="../media/image66.wmf"/><Relationship Id="rId2" Type="http://schemas.openxmlformats.org/officeDocument/2006/relationships/image" Target="../media/image6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3192087" cy="472917"/>
          </a:xfrm>
          <a:prstGeom prst="rect">
            <a:avLst/>
          </a:prstGeom>
          <a:noFill/>
          <a:ln w="9525">
            <a:noFill/>
            <a:miter lim="800000"/>
            <a:headEnd/>
            <a:tailEnd/>
          </a:ln>
          <a:effectLst/>
        </p:spPr>
        <p:txBody>
          <a:bodyPr vert="horz" wrap="square" lIns="95088" tIns="47544" rIns="95088" bIns="47544" numCol="1" anchor="t" anchorCtr="0" compatLnSpc="1">
            <a:prstTxWarp prst="textNoShape">
              <a:avLst/>
            </a:prstTxWarp>
          </a:bodyPr>
          <a:lstStyle>
            <a:lvl1pPr>
              <a:defRPr sz="1200" smtClean="0"/>
            </a:lvl1pPr>
          </a:lstStyle>
          <a:p>
            <a:pPr>
              <a:defRPr/>
            </a:pPr>
            <a:endParaRPr lang="en-US"/>
          </a:p>
        </p:txBody>
      </p:sp>
      <p:sp>
        <p:nvSpPr>
          <p:cNvPr id="91139" name="Rectangle 3"/>
          <p:cNvSpPr>
            <a:spLocks noGrp="1" noChangeArrowheads="1"/>
          </p:cNvSpPr>
          <p:nvPr>
            <p:ph type="dt" sz="quarter" idx="1"/>
          </p:nvPr>
        </p:nvSpPr>
        <p:spPr bwMode="auto">
          <a:xfrm>
            <a:off x="4149714" y="0"/>
            <a:ext cx="3192087" cy="472917"/>
          </a:xfrm>
          <a:prstGeom prst="rect">
            <a:avLst/>
          </a:prstGeom>
          <a:noFill/>
          <a:ln w="9525">
            <a:noFill/>
            <a:miter lim="800000"/>
            <a:headEnd/>
            <a:tailEnd/>
          </a:ln>
          <a:effectLst/>
        </p:spPr>
        <p:txBody>
          <a:bodyPr vert="horz" wrap="square" lIns="95088" tIns="47544" rIns="95088" bIns="47544" numCol="1" anchor="t" anchorCtr="0" compatLnSpc="1">
            <a:prstTxWarp prst="textNoShape">
              <a:avLst/>
            </a:prstTxWarp>
          </a:bodyPr>
          <a:lstStyle>
            <a:lvl1pPr algn="r">
              <a:defRPr sz="1200" smtClean="0"/>
            </a:lvl1pPr>
          </a:lstStyle>
          <a:p>
            <a:pPr>
              <a:defRPr/>
            </a:pPr>
            <a:endParaRPr lang="en-US"/>
          </a:p>
        </p:txBody>
      </p:sp>
      <p:sp>
        <p:nvSpPr>
          <p:cNvPr id="91140" name="Rectangle 4"/>
          <p:cNvSpPr>
            <a:spLocks noGrp="1" noChangeArrowheads="1"/>
          </p:cNvSpPr>
          <p:nvPr>
            <p:ph type="ftr" sz="quarter" idx="2"/>
          </p:nvPr>
        </p:nvSpPr>
        <p:spPr bwMode="auto">
          <a:xfrm>
            <a:off x="0" y="9143061"/>
            <a:ext cx="3192087" cy="472917"/>
          </a:xfrm>
          <a:prstGeom prst="rect">
            <a:avLst/>
          </a:prstGeom>
          <a:noFill/>
          <a:ln w="9525">
            <a:noFill/>
            <a:miter lim="800000"/>
            <a:headEnd/>
            <a:tailEnd/>
          </a:ln>
          <a:effectLst/>
        </p:spPr>
        <p:txBody>
          <a:bodyPr vert="horz" wrap="square" lIns="95088" tIns="47544" rIns="95088" bIns="47544" numCol="1" anchor="b" anchorCtr="0" compatLnSpc="1">
            <a:prstTxWarp prst="textNoShape">
              <a:avLst/>
            </a:prstTxWarp>
          </a:bodyPr>
          <a:lstStyle>
            <a:lvl1pPr>
              <a:defRPr sz="1200" smtClean="0"/>
            </a:lvl1pPr>
          </a:lstStyle>
          <a:p>
            <a:pPr>
              <a:defRPr/>
            </a:pPr>
            <a:endParaRPr lang="en-US"/>
          </a:p>
        </p:txBody>
      </p:sp>
      <p:sp>
        <p:nvSpPr>
          <p:cNvPr id="91141" name="Rectangle 5"/>
          <p:cNvSpPr>
            <a:spLocks noGrp="1" noChangeArrowheads="1"/>
          </p:cNvSpPr>
          <p:nvPr>
            <p:ph type="sldNum" sz="quarter" idx="3"/>
          </p:nvPr>
        </p:nvSpPr>
        <p:spPr bwMode="auto">
          <a:xfrm>
            <a:off x="4149714" y="9143061"/>
            <a:ext cx="3192087" cy="472917"/>
          </a:xfrm>
          <a:prstGeom prst="rect">
            <a:avLst/>
          </a:prstGeom>
          <a:noFill/>
          <a:ln w="9525">
            <a:noFill/>
            <a:miter lim="800000"/>
            <a:headEnd/>
            <a:tailEnd/>
          </a:ln>
          <a:effectLst/>
        </p:spPr>
        <p:txBody>
          <a:bodyPr vert="horz" wrap="square" lIns="95088" tIns="47544" rIns="95088" bIns="47544" numCol="1" anchor="b" anchorCtr="0" compatLnSpc="1">
            <a:prstTxWarp prst="textNoShape">
              <a:avLst/>
            </a:prstTxWarp>
          </a:bodyPr>
          <a:lstStyle>
            <a:lvl1pPr algn="r">
              <a:defRPr sz="1200" smtClean="0"/>
            </a:lvl1pPr>
          </a:lstStyle>
          <a:p>
            <a:pPr>
              <a:defRPr/>
            </a:pPr>
            <a:fld id="{5FA89C3A-08F2-4379-ADCE-611F712BAE43}" type="slidenum">
              <a:rPr lang="en-US"/>
              <a:pPr>
                <a:defRPr/>
              </a:pPr>
              <a:t>‹#›</a:t>
            </a:fld>
            <a:endParaRPr lang="en-US"/>
          </a:p>
        </p:txBody>
      </p:sp>
    </p:spTree>
    <p:extLst>
      <p:ext uri="{BB962C8B-B14F-4D97-AF65-F5344CB8AC3E}">
        <p14:creationId xmlns:p14="http://schemas.microsoft.com/office/powerpoint/2010/main" val="2049373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170475" cy="492622"/>
          </a:xfrm>
          <a:prstGeom prst="rect">
            <a:avLst/>
          </a:prstGeom>
          <a:noFill/>
          <a:ln w="9525">
            <a:noFill/>
            <a:miter lim="800000"/>
            <a:headEnd/>
            <a:tailEnd/>
          </a:ln>
          <a:effectLst/>
        </p:spPr>
        <p:txBody>
          <a:bodyPr vert="horz" wrap="square" lIns="98161" tIns="49080" rIns="98161" bIns="49080" numCol="1" anchor="t" anchorCtr="0" compatLnSpc="1">
            <a:prstTxWarp prst="textNoShape">
              <a:avLst/>
            </a:prstTxWarp>
          </a:bodyPr>
          <a:lstStyle>
            <a:lvl1pPr defTabSz="980600">
              <a:defRPr sz="1200" smtClean="0">
                <a:latin typeface="Times New Roman" pitchFamily="18" charset="0"/>
              </a:defRPr>
            </a:lvl1pPr>
          </a:lstStyle>
          <a:p>
            <a:pPr>
              <a:defRPr/>
            </a:pPr>
            <a:endParaRPr lang="en-US"/>
          </a:p>
        </p:txBody>
      </p:sp>
      <p:sp>
        <p:nvSpPr>
          <p:cNvPr id="25603" name="Rectangle 3"/>
          <p:cNvSpPr>
            <a:spLocks noGrp="1" noChangeArrowheads="1"/>
          </p:cNvSpPr>
          <p:nvPr>
            <p:ph type="dt" idx="1"/>
          </p:nvPr>
        </p:nvSpPr>
        <p:spPr bwMode="auto">
          <a:xfrm>
            <a:off x="4144726" y="0"/>
            <a:ext cx="3170474" cy="492622"/>
          </a:xfrm>
          <a:prstGeom prst="rect">
            <a:avLst/>
          </a:prstGeom>
          <a:noFill/>
          <a:ln w="9525">
            <a:noFill/>
            <a:miter lim="800000"/>
            <a:headEnd/>
            <a:tailEnd/>
          </a:ln>
          <a:effectLst/>
        </p:spPr>
        <p:txBody>
          <a:bodyPr vert="horz" wrap="square" lIns="98161" tIns="49080" rIns="98161" bIns="49080" numCol="1" anchor="t" anchorCtr="0" compatLnSpc="1">
            <a:prstTxWarp prst="textNoShape">
              <a:avLst/>
            </a:prstTxWarp>
          </a:bodyPr>
          <a:lstStyle>
            <a:lvl1pPr algn="r" defTabSz="980600">
              <a:defRPr sz="1200" smtClean="0">
                <a:latin typeface="Times New Roman" pitchFamily="18"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1247775" y="741363"/>
            <a:ext cx="4821238" cy="3616325"/>
          </a:xfrm>
          <a:prstGeom prst="rect">
            <a:avLst/>
          </a:prstGeom>
          <a:noFill/>
          <a:ln w="9525">
            <a:solidFill>
              <a:srgbClr val="000000"/>
            </a:solidFill>
            <a:miter lim="800000"/>
            <a:headEnd/>
            <a:tailEnd/>
          </a:ln>
        </p:spPr>
      </p:sp>
      <p:sp>
        <p:nvSpPr>
          <p:cNvPr id="25605" name="Rectangle 5"/>
          <p:cNvSpPr>
            <a:spLocks noGrp="1" noChangeArrowheads="1"/>
          </p:cNvSpPr>
          <p:nvPr>
            <p:ph type="body" sz="quarter" idx="3"/>
          </p:nvPr>
        </p:nvSpPr>
        <p:spPr bwMode="auto">
          <a:xfrm>
            <a:off x="974252" y="4522269"/>
            <a:ext cx="5366697" cy="4358061"/>
          </a:xfrm>
          <a:prstGeom prst="rect">
            <a:avLst/>
          </a:prstGeom>
          <a:noFill/>
          <a:ln w="9525">
            <a:noFill/>
            <a:miter lim="800000"/>
            <a:headEnd/>
            <a:tailEnd/>
          </a:ln>
          <a:effectLst/>
        </p:spPr>
        <p:txBody>
          <a:bodyPr vert="horz" wrap="square" lIns="98161" tIns="49080" rIns="98161" bIns="4908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5606" name="Rectangle 6"/>
          <p:cNvSpPr>
            <a:spLocks noGrp="1" noChangeArrowheads="1"/>
          </p:cNvSpPr>
          <p:nvPr>
            <p:ph type="ftr" sz="quarter" idx="4"/>
          </p:nvPr>
        </p:nvSpPr>
        <p:spPr bwMode="auto">
          <a:xfrm>
            <a:off x="0" y="9126640"/>
            <a:ext cx="3170475" cy="492622"/>
          </a:xfrm>
          <a:prstGeom prst="rect">
            <a:avLst/>
          </a:prstGeom>
          <a:noFill/>
          <a:ln w="9525">
            <a:noFill/>
            <a:miter lim="800000"/>
            <a:headEnd/>
            <a:tailEnd/>
          </a:ln>
          <a:effectLst/>
        </p:spPr>
        <p:txBody>
          <a:bodyPr vert="horz" wrap="square" lIns="98161" tIns="49080" rIns="98161" bIns="49080" numCol="1" anchor="b" anchorCtr="0" compatLnSpc="1">
            <a:prstTxWarp prst="textNoShape">
              <a:avLst/>
            </a:prstTxWarp>
          </a:bodyPr>
          <a:lstStyle>
            <a:lvl1pPr defTabSz="980600">
              <a:defRPr sz="1200" smtClean="0">
                <a:latin typeface="Times New Roman" pitchFamily="18" charset="0"/>
              </a:defRPr>
            </a:lvl1pPr>
          </a:lstStyle>
          <a:p>
            <a:pPr>
              <a:defRPr/>
            </a:pPr>
            <a:endParaRPr lang="en-US"/>
          </a:p>
        </p:txBody>
      </p:sp>
      <p:sp>
        <p:nvSpPr>
          <p:cNvPr id="25607" name="Rectangle 7"/>
          <p:cNvSpPr>
            <a:spLocks noGrp="1" noChangeArrowheads="1"/>
          </p:cNvSpPr>
          <p:nvPr>
            <p:ph type="sldNum" sz="quarter" idx="5"/>
          </p:nvPr>
        </p:nvSpPr>
        <p:spPr bwMode="auto">
          <a:xfrm>
            <a:off x="4144726" y="9126640"/>
            <a:ext cx="3170474" cy="492622"/>
          </a:xfrm>
          <a:prstGeom prst="rect">
            <a:avLst/>
          </a:prstGeom>
          <a:noFill/>
          <a:ln w="9525">
            <a:noFill/>
            <a:miter lim="800000"/>
            <a:headEnd/>
            <a:tailEnd/>
          </a:ln>
          <a:effectLst/>
        </p:spPr>
        <p:txBody>
          <a:bodyPr vert="horz" wrap="square" lIns="98161" tIns="49080" rIns="98161" bIns="49080" numCol="1" anchor="b" anchorCtr="0" compatLnSpc="1">
            <a:prstTxWarp prst="textNoShape">
              <a:avLst/>
            </a:prstTxWarp>
          </a:bodyPr>
          <a:lstStyle>
            <a:lvl1pPr algn="r" defTabSz="980600">
              <a:defRPr sz="1200" smtClean="0">
                <a:latin typeface="Times New Roman" pitchFamily="18" charset="0"/>
              </a:defRPr>
            </a:lvl1pPr>
          </a:lstStyle>
          <a:p>
            <a:pPr>
              <a:defRPr/>
            </a:pPr>
            <a:fld id="{37F7A0A1-1E8D-49CE-A348-327582FD9BC4}" type="slidenum">
              <a:rPr lang="en-US"/>
              <a:pPr>
                <a:defRPr/>
              </a:pPr>
              <a:t>‹#›</a:t>
            </a:fld>
            <a:endParaRPr lang="en-US"/>
          </a:p>
        </p:txBody>
      </p:sp>
    </p:spTree>
    <p:extLst>
      <p:ext uri="{BB962C8B-B14F-4D97-AF65-F5344CB8AC3E}">
        <p14:creationId xmlns:p14="http://schemas.microsoft.com/office/powerpoint/2010/main" val="1810802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F7A0A1-1E8D-49CE-A348-327582FD9BC4}" type="slidenum">
              <a:rPr lang="en-US" smtClean="0"/>
              <a:pPr>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EED8D9-8D74-B24F-8B8C-F9FB1FE37429}" type="slidenum">
              <a:rPr lang="en-US">
                <a:solidFill>
                  <a:prstClr val="black"/>
                </a:solidFill>
                <a:latin typeface="Calibri"/>
              </a:rPr>
              <a:pPr/>
              <a:t>15</a:t>
            </a:fld>
            <a:endParaRPr lang="en-US">
              <a:solidFill>
                <a:prstClr val="black"/>
              </a:solidFill>
              <a:latin typeface="Calibri"/>
            </a:endParaRPr>
          </a:p>
        </p:txBody>
      </p:sp>
      <p:sp>
        <p:nvSpPr>
          <p:cNvPr id="4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p:txBody>
          <a:bodyPr/>
          <a:lstStyle/>
          <a:p>
            <a:r>
              <a:rPr lang="en-US"/>
              <a:t>Recent interest in the area of magneto-electricity grew out of beautiful experiments by Kimura et al from the Tokura group on TbMnO3. This is a distorted perovskite material in which orbital ordering leads to competing interactions that produce a magnetic state with a modulation that varies with temperature. Though it is not what we might conventionally consider a frustrated magnet, the incommensurate structure actually does signal competing interactions that are being balanced for a compromise that minimizes the free energy rather than a state that corresponds to fluctuations about a unique lowest energy state of the spin system. It is under these circumstances that lattice energy and magnetoelastic effects can come into play. And indeed at T=28 K there is a sharp peak in the dielectric constant and evidence for the development of spontaneous surface charge density whence a ferro-electric state. The magnetic phase diagram as a function of temperature and field is shown to the right. Focusing on the zero field states in succession upon cooling there is a PM followed by three different modulated states. The lowest temperature state corresonds to the development of Tb spin order. Lets set that aside for now. The intermediate state is ferro-electric. The initial suggestion was that this was a commensurate magnetic state and a socalled lock in phase transition that produced ferro-electricity.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DA4461-DED8-E846-86D5-055013AEFDBA}" type="slidenum">
              <a:rPr lang="en-US">
                <a:solidFill>
                  <a:prstClr val="black"/>
                </a:solidFill>
                <a:latin typeface="Calibri"/>
              </a:rPr>
              <a:pPr/>
              <a:t>16</a:t>
            </a:fld>
            <a:endParaRPr lang="en-US">
              <a:solidFill>
                <a:prstClr val="black"/>
              </a:solidFill>
              <a:latin typeface="Calibri"/>
            </a:endParaRPr>
          </a:p>
        </p:txBody>
      </p:sp>
      <p:sp>
        <p:nvSpPr>
          <p:cNvPr id="4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p:txBody>
          <a:bodyPr/>
          <a:lstStyle/>
          <a:p>
            <a:pPr>
              <a:lnSpc>
                <a:spcPct val="80000"/>
              </a:lnSpc>
            </a:pPr>
            <a:r>
              <a:rPr lang="en-US" sz="1000"/>
              <a:t>Informed by this work we examined two aspects of this system more closely through magnetic neutron diffraction.</a:t>
            </a:r>
          </a:p>
          <a:p>
            <a:pPr>
              <a:lnSpc>
                <a:spcPct val="80000"/>
              </a:lnSpc>
            </a:pPr>
            <a:endParaRPr lang="en-US" sz="1000"/>
          </a:p>
          <a:p>
            <a:pPr>
              <a:lnSpc>
                <a:spcPct val="80000"/>
              </a:lnSpc>
            </a:pPr>
            <a:r>
              <a:rPr lang="en-US" sz="1000"/>
              <a:t>First I would like you to focus on the bottom left graph which shows the wave vector of the modulated magnetic structure as a function of temperature. After an initial rapid evolution there is a transition to a state with much weaker variation of wave vector with T. Contrasting these the lower T state resembles a state with a specific wave vector. However, q continues to change with T as is clearly evident from he inset. So we can say definitively that this is NOT a lockin transition. The top graph shows the peak intensity versus T which indicates an anomaly at the temperature corresponding to the transition. </a:t>
            </a:r>
          </a:p>
          <a:p>
            <a:pPr>
              <a:lnSpc>
                <a:spcPct val="80000"/>
              </a:lnSpc>
            </a:pPr>
            <a:endParaRPr lang="en-US" sz="1000"/>
          </a:p>
          <a:p>
            <a:pPr>
              <a:lnSpc>
                <a:spcPct val="80000"/>
              </a:lnSpc>
            </a:pPr>
            <a:r>
              <a:rPr lang="en-US" sz="1000"/>
              <a:t>Here is what we found to be happening at the transition. At high T there is a longitudinal modulation of the magnetization density, which then switches to a transverse modulation at 28 K, the same temperature at which ferroelectricity develops. </a:t>
            </a:r>
          </a:p>
          <a:p>
            <a:pPr>
              <a:lnSpc>
                <a:spcPct val="80000"/>
              </a:lnSpc>
            </a:pPr>
            <a:endParaRPr lang="en-US" sz="1000"/>
          </a:p>
          <a:p>
            <a:pPr>
              <a:lnSpc>
                <a:spcPct val="80000"/>
              </a:lnSpc>
            </a:pPr>
            <a:r>
              <a:rPr lang="en-US" sz="1000"/>
              <a:t>Lets examine the structure in greater detail because this will be important for all the remainder of the talk. First note that because angular momentum is an axial vector inversion replaces a spin at –r by the same spin at r. The longitudinal structure above clearly posseses a point of inversion right in the middle of the image and I have indicated that by a circle. However, the transverse modulated structure shown below does not have a point of inversion. The magnetic structure breaks inversion symmetry. We shall see that this is a common feature of these magneto-electric structures. In fact all systems that we have looked at in which the magnetic state breaks inversion symmetry and has a polar axis are also ferroelectric in that phase. </a:t>
            </a:r>
          </a:p>
          <a:p>
            <a:pPr>
              <a:lnSpc>
                <a:spcPct val="80000"/>
              </a:lnSpc>
            </a:pPr>
            <a:endParaRPr lang="en-US" sz="1000"/>
          </a:p>
          <a:p>
            <a:pPr>
              <a:lnSpc>
                <a:spcPct val="80000"/>
              </a:lnSpc>
            </a:pPr>
            <a:r>
              <a:rPr lang="en-US" sz="1000"/>
              <a:t>In passing I should mention that to carry out a full solution of the magnetic structure for a complicated system like this requires hundreds of magnetic Bragg peaks. For this work we used a four circle diffractometer with a domed displex at the PSI in Switzerland. Within years the premier facility for this type of work will be at the SNS in the form of TOF SCD instrument. </a:t>
            </a:r>
          </a:p>
          <a:p>
            <a:pPr>
              <a:lnSpc>
                <a:spcPct val="80000"/>
              </a:lnSpc>
            </a:pPr>
            <a:endParaRPr lang="en-US"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EB28FC-C729-421B-BBA7-4B94C97E89C1}" type="slidenum">
              <a:rPr lang="en-US"/>
              <a:pPr/>
              <a:t>17</a:t>
            </a:fld>
            <a:endParaRPr lang="en-US"/>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normAutofit lnSpcReduction="10000"/>
          </a:bodyPr>
          <a:lstStyle/>
          <a:p>
            <a:r>
              <a:rPr lang="en-US" baseline="0" dirty="0" smtClean="0"/>
              <a:t>NIGAS is a model system for the spin-1 triangular lattice AFM. While there is good reason to look at spin-1/2 systems for their extreme quantum nature and the possibility of an RVB state, spin-1 is the only transition metal ion that really fits on a triangular lattice and which can be expected to exhibit pure spin physics. </a:t>
            </a:r>
          </a:p>
          <a:p>
            <a:endParaRPr lang="en-US" baseline="0" dirty="0" smtClean="0"/>
          </a:p>
          <a:p>
            <a:r>
              <a:rPr lang="en-US" baseline="0" dirty="0" smtClean="0"/>
              <a:t>A very important aspect of NIGAS is the extreme 2 dimensionality. Each layer is part of an electrically neutral slab that is separated from the nearest neighboring layers by a van </a:t>
            </a:r>
            <a:r>
              <a:rPr lang="en-US" baseline="0" dirty="0" err="1" smtClean="0"/>
              <a:t>der</a:t>
            </a:r>
            <a:r>
              <a:rPr lang="en-US" baseline="0" dirty="0" smtClean="0"/>
              <a:t> Waals gap. This not only means that inter-layer interactions are weak but we can also expect unusually strong 2D librations. </a:t>
            </a:r>
          </a:p>
          <a:p>
            <a:endParaRPr lang="en-US" baseline="0" dirty="0" smtClean="0"/>
          </a:p>
          <a:p>
            <a:r>
              <a:rPr lang="en-US" baseline="0" dirty="0" smtClean="0"/>
              <a:t>Each layer consists of </a:t>
            </a:r>
            <a:r>
              <a:rPr lang="en-US" baseline="0" dirty="0" err="1" smtClean="0"/>
              <a:t>octrahedrally</a:t>
            </a:r>
            <a:r>
              <a:rPr lang="en-US" baseline="0" dirty="0" smtClean="0"/>
              <a:t> </a:t>
            </a:r>
            <a:r>
              <a:rPr lang="en-US" baseline="0" dirty="0" err="1" smtClean="0"/>
              <a:t>sulphur</a:t>
            </a:r>
            <a:r>
              <a:rPr lang="en-US" baseline="0" dirty="0" smtClean="0"/>
              <a:t> coordinated Ni. Neighboring coordinating </a:t>
            </a:r>
            <a:r>
              <a:rPr lang="en-US" baseline="0" dirty="0" err="1" smtClean="0"/>
              <a:t>octahedra</a:t>
            </a:r>
            <a:r>
              <a:rPr lang="en-US" baseline="0" dirty="0" smtClean="0"/>
              <a:t> are edge sharing with lattice parameter 3.6 AA and this give rise to Ni-S-Ni bond angles that are very close to 90 degrees. As a result we can expect the nearest neighbor interaction to be weak  and FM. There is also the potential for a bi-quadratic (</a:t>
            </a:r>
            <a:r>
              <a:rPr lang="en-US" baseline="0" dirty="0" err="1" smtClean="0"/>
              <a:t>quadrupole</a:t>
            </a:r>
            <a:r>
              <a:rPr lang="en-US" baseline="0" dirty="0" smtClean="0"/>
              <a:t>) interaction as a result of magneto-elastic effects due to librations of that bond angle. </a:t>
            </a:r>
          </a:p>
          <a:p>
            <a:endParaRPr lang="en-US" baseline="0" dirty="0" smtClean="0"/>
          </a:p>
          <a:p>
            <a:r>
              <a:rPr lang="en-US" baseline="0" dirty="0" smtClean="0"/>
              <a:t>Perhaps surprisingly at first, it is actually the third nearest neighbor interaction that is largest and antiferromagnetic in this compound because at xxx degrees the bond angles are conducive to AFM </a:t>
            </a:r>
            <a:r>
              <a:rPr lang="en-US" baseline="0" dirty="0" err="1" smtClean="0"/>
              <a:t>superexchange</a:t>
            </a:r>
            <a:r>
              <a:rPr lang="en-US" baseline="0" dirty="0" smtClean="0"/>
              <a:t> even if two </a:t>
            </a:r>
            <a:r>
              <a:rPr lang="en-US" baseline="0" dirty="0" err="1" smtClean="0"/>
              <a:t>sulphur</a:t>
            </a:r>
            <a:r>
              <a:rPr lang="en-US" baseline="0" dirty="0" smtClean="0"/>
              <a:t> atoms are involved. </a:t>
            </a:r>
          </a:p>
          <a:p>
            <a:endParaRPr lang="en-US" baseline="0" dirty="0" smtClean="0"/>
          </a:p>
          <a:p>
            <a:r>
              <a:rPr lang="en-US" baseline="0" dirty="0" smtClean="0"/>
              <a:t>So we are in for some surprises when we look at magnetism in this family of materials. </a:t>
            </a:r>
          </a:p>
          <a:p>
            <a:endParaRPr lang="en-US" baseline="0" dirty="0" smtClean="0"/>
          </a:p>
          <a:p>
            <a:endParaRPr lang="en-US" baseline="0" dirty="0"/>
          </a:p>
          <a:p>
            <a:endParaRPr lang="en-US" baseline="0"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r>
              <a:rPr lang="en-US" baseline="0" dirty="0" smtClean="0"/>
              <a:t> here finally then is the map of elastic scattering from NIGAS. Now these are completely raw T-difference data as they come off the machine. You see a beautiful set of peaks corresponding exactly to that incommensurate structure that was inferred from the powder data. </a:t>
            </a:r>
          </a:p>
          <a:p>
            <a:endParaRPr lang="en-US" baseline="0" dirty="0" smtClean="0"/>
          </a:p>
          <a:p>
            <a:r>
              <a:rPr lang="en-US" baseline="0" dirty="0" smtClean="0"/>
              <a:t>You will note the peaks are at the locations advocated and that in comparison to the TeVO4 long range order data are considerably broadened and this indicates a short correlation length of just 25 AA or 7 lattice </a:t>
            </a:r>
            <a:r>
              <a:rPr lang="en-US" baseline="0" dirty="0" err="1" smtClean="0"/>
              <a:t>spacings</a:t>
            </a:r>
            <a:r>
              <a:rPr lang="en-US" baseline="0" dirty="0" smtClean="0"/>
              <a:t>. </a:t>
            </a:r>
          </a:p>
          <a:p>
            <a:endParaRPr lang="en-US" baseline="0" dirty="0" smtClean="0"/>
          </a:p>
          <a:p>
            <a:r>
              <a:rPr lang="en-US" baseline="0" dirty="0" smtClean="0"/>
              <a:t>Now for a better look at the data we have a couple of operations that we can carry out. </a:t>
            </a:r>
            <a:r>
              <a:rPr lang="en-US" baseline="0" dirty="0" err="1" smtClean="0"/>
              <a:t>Unpolarized</a:t>
            </a:r>
            <a:r>
              <a:rPr lang="en-US" baseline="0" dirty="0" smtClean="0"/>
              <a:t> scattering should be unaffected by rotating the sample 180 degrees about any axis to we superimpose the data on a 180 degree rotated version for even </a:t>
            </a:r>
            <a:r>
              <a:rPr lang="en-US" baseline="0" dirty="0" err="1" smtClean="0"/>
              <a:t>covereage</a:t>
            </a:r>
            <a:r>
              <a:rPr lang="en-US" baseline="0" dirty="0" smtClean="0"/>
              <a:t> in momentum space. </a:t>
            </a:r>
          </a:p>
          <a:p>
            <a:endParaRPr lang="en-US" baseline="0" dirty="0" smtClean="0"/>
          </a:p>
          <a:p>
            <a:r>
              <a:rPr lang="en-US" baseline="0" dirty="0" smtClean="0"/>
              <a:t>Further we’d assume 6 fold symmetry is retained macroscopically so that we can project all the data into a 60 degree wedge for best possible statistics. Now you can even see potentially diffuse scattering showing up between these features. </a:t>
            </a:r>
          </a:p>
        </p:txBody>
      </p:sp>
      <p:sp>
        <p:nvSpPr>
          <p:cNvPr id="4" name="Slide Number Placeholder 3"/>
          <p:cNvSpPr>
            <a:spLocks noGrp="1"/>
          </p:cNvSpPr>
          <p:nvPr>
            <p:ph type="sldNum" sz="quarter" idx="10"/>
          </p:nvPr>
        </p:nvSpPr>
        <p:spPr/>
        <p:txBody>
          <a:bodyPr/>
          <a:lstStyle/>
          <a:p>
            <a:fld id="{138C414F-D5D7-45CF-810B-B7AC4739EAA0}"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slide from the recent PRL by stock summarized what we learn about the magnetic LT structure of NIGAS from elastic magnetic neutron diffraction: short correlation length along c, </a:t>
            </a:r>
            <a:r>
              <a:rPr lang="en-US" baseline="0" dirty="0" err="1" smtClean="0"/>
              <a:t>incomensurate</a:t>
            </a:r>
            <a:r>
              <a:rPr lang="en-US" baseline="0" dirty="0" smtClean="0"/>
              <a:t> correlations in the basal plane and a correlation length that has a non-singular development as a function of temperature. </a:t>
            </a:r>
          </a:p>
          <a:p>
            <a:endParaRPr lang="en-US" baseline="0" dirty="0" smtClean="0"/>
          </a:p>
          <a:p>
            <a:r>
              <a:rPr lang="en-US" baseline="0" dirty="0" smtClean="0"/>
              <a:t>The image shows the inferred short range ordered spin structure. Since there is just one spin per 2D unit cell the wave vector and the spin plane are the only degrees of freedom in the refinement and the data is best accounted for by in-plane spins.</a:t>
            </a:r>
          </a:p>
          <a:p>
            <a:endParaRPr lang="en-US" baseline="0" dirty="0" smtClean="0"/>
          </a:p>
          <a:p>
            <a:r>
              <a:rPr lang="en-US" baseline="0" dirty="0" smtClean="0"/>
              <a:t>Had there only been J3 interactions then the spin system would break up into four </a:t>
            </a:r>
            <a:r>
              <a:rPr lang="en-US" baseline="0" dirty="0" err="1" smtClean="0"/>
              <a:t>sublattices</a:t>
            </a:r>
            <a:r>
              <a:rPr lang="en-US" baseline="0" dirty="0" smtClean="0"/>
              <a:t> each with 120 degree order and these are colored red, green, blue and pink. The effect of J1 is to slightly shift the wave vector towards the FM q=0 point were all spins are parallel. However, it does not obviously get very far because it is in competition with the stronger </a:t>
            </a:r>
            <a:r>
              <a:rPr lang="en-US" baseline="0" dirty="0" err="1" smtClean="0"/>
              <a:t>antiferroamgentic</a:t>
            </a:r>
            <a:r>
              <a:rPr lang="en-US" baseline="0" dirty="0" smtClean="0"/>
              <a:t> exchange constant. </a:t>
            </a:r>
          </a:p>
          <a:p>
            <a:endParaRPr lang="en-US" baseline="0" dirty="0" smtClean="0"/>
          </a:p>
          <a:p>
            <a:r>
              <a:rPr lang="en-US" baseline="0" dirty="0" smtClean="0"/>
              <a:t>What’s </a:t>
            </a:r>
            <a:endParaRPr lang="en-US" dirty="0"/>
          </a:p>
        </p:txBody>
      </p:sp>
      <p:sp>
        <p:nvSpPr>
          <p:cNvPr id="4" name="Slide Number Placeholder 3"/>
          <p:cNvSpPr>
            <a:spLocks noGrp="1"/>
          </p:cNvSpPr>
          <p:nvPr>
            <p:ph type="sldNum" sz="quarter" idx="10"/>
          </p:nvPr>
        </p:nvSpPr>
        <p:spPr/>
        <p:txBody>
          <a:bodyPr/>
          <a:lstStyle/>
          <a:p>
            <a:fld id="{73BDF866-C40E-40C5-962F-79266A2E43F7}"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Ising</a:t>
            </a:r>
            <a:r>
              <a:rPr lang="en-US" dirty="0" smtClean="0"/>
              <a:t> FM Interactions. AFM case is not so interesting as it produces long range ordering. </a:t>
            </a:r>
          </a:p>
          <a:p>
            <a:endParaRPr lang="en-US" dirty="0" smtClean="0"/>
          </a:p>
          <a:p>
            <a:r>
              <a:rPr lang="en-US" dirty="0" smtClean="0"/>
              <a:t>The definition of the </a:t>
            </a:r>
            <a:r>
              <a:rPr lang="en-US" dirty="0" err="1" smtClean="0"/>
              <a:t>Ising</a:t>
            </a:r>
            <a:r>
              <a:rPr lang="en-US" dirty="0" smtClean="0"/>
              <a:t> </a:t>
            </a:r>
            <a:r>
              <a:rPr lang="en-US" dirty="0" err="1" smtClean="0"/>
              <a:t>sipn</a:t>
            </a:r>
            <a:r>
              <a:rPr lang="en-US" dirty="0" smtClean="0"/>
              <a:t> variable and</a:t>
            </a:r>
            <a:r>
              <a:rPr lang="en-US" baseline="0" dirty="0" smtClean="0"/>
              <a:t> the effective change in sign to a AFM model of interacting </a:t>
            </a:r>
            <a:r>
              <a:rPr lang="en-US" baseline="0" dirty="0" err="1" smtClean="0"/>
              <a:t>Ising</a:t>
            </a:r>
            <a:r>
              <a:rPr lang="en-US" baseline="0" dirty="0" smtClean="0"/>
              <a:t> variables. Here a competition between Anisotropy and interactions. Interactions would like all spins parallel but this is not possible. </a:t>
            </a:r>
          </a:p>
          <a:p>
            <a:endParaRPr lang="en-US" baseline="0" dirty="0" smtClean="0"/>
          </a:p>
          <a:p>
            <a:r>
              <a:rPr lang="en-US" baseline="0" dirty="0" smtClean="0"/>
              <a:t>The manifold is entropic and can determine that entropy </a:t>
            </a:r>
            <a:endParaRPr lang="en-US" dirty="0"/>
          </a:p>
        </p:txBody>
      </p:sp>
      <p:sp>
        <p:nvSpPr>
          <p:cNvPr id="4" name="Slide Number Placeholder 3"/>
          <p:cNvSpPr>
            <a:spLocks noGrp="1"/>
          </p:cNvSpPr>
          <p:nvPr>
            <p:ph type="sldNum" sz="quarter" idx="10"/>
          </p:nvPr>
        </p:nvSpPr>
        <p:spPr/>
        <p:txBody>
          <a:bodyPr/>
          <a:lstStyle/>
          <a:p>
            <a:fld id="{4D352D4D-3565-4BA2-BDDF-D1319833346F}"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3243596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a:t>
            </a:r>
            <a:r>
              <a:rPr lang="en-US" baseline="0" dirty="0" smtClean="0"/>
              <a:t> was utilized in measurements by </a:t>
            </a:r>
            <a:r>
              <a:rPr lang="en-US" baseline="0" dirty="0" err="1" smtClean="0"/>
              <a:t>Fenell</a:t>
            </a:r>
            <a:r>
              <a:rPr lang="en-US" baseline="0" dirty="0" smtClean="0"/>
              <a:t> et al on Dy2Ti2O7 what show the T-dependent length scale associated with defect </a:t>
            </a:r>
            <a:r>
              <a:rPr lang="en-US" baseline="0" dirty="0" err="1" smtClean="0"/>
              <a:t>tetrahedra</a:t>
            </a:r>
            <a:r>
              <a:rPr lang="en-US" baseline="0" dirty="0" smtClean="0"/>
              <a:t>. . </a:t>
            </a:r>
          </a:p>
          <a:p>
            <a:endParaRPr lang="en-US" baseline="0" dirty="0" smtClean="0"/>
          </a:p>
          <a:p>
            <a:r>
              <a:rPr lang="en-US" baseline="0" dirty="0" smtClean="0"/>
              <a:t>Now I glossed over </a:t>
            </a:r>
          </a:p>
        </p:txBody>
      </p:sp>
      <p:sp>
        <p:nvSpPr>
          <p:cNvPr id="4" name="Slide Number Placeholder 3"/>
          <p:cNvSpPr>
            <a:spLocks noGrp="1"/>
          </p:cNvSpPr>
          <p:nvPr>
            <p:ph type="sldNum" sz="quarter" idx="10"/>
          </p:nvPr>
        </p:nvSpPr>
        <p:spPr/>
        <p:txBody>
          <a:bodyPr/>
          <a:lstStyle/>
          <a:p>
            <a:fld id="{4D352D4D-3565-4BA2-BDDF-D1319833346F}"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1298416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the defects move apart they also become independent physical entities that have </a:t>
            </a:r>
            <a:r>
              <a:rPr lang="en-US" baseline="0" dirty="0" err="1" smtClean="0"/>
              <a:t>monopolar</a:t>
            </a:r>
            <a:r>
              <a:rPr lang="en-US" baseline="0" dirty="0" smtClean="0"/>
              <a:t> character. And this is now a mature field of inquiry where the existence of </a:t>
            </a:r>
            <a:r>
              <a:rPr lang="en-US" baseline="0" dirty="0" err="1" smtClean="0"/>
              <a:t>monopolar</a:t>
            </a:r>
            <a:r>
              <a:rPr lang="en-US" baseline="0" dirty="0" smtClean="0"/>
              <a:t> degrees of freedom is well established. </a:t>
            </a:r>
            <a:endParaRPr lang="en-US" dirty="0"/>
          </a:p>
        </p:txBody>
      </p:sp>
      <p:sp>
        <p:nvSpPr>
          <p:cNvPr id="4" name="Slide Number Placeholder 3"/>
          <p:cNvSpPr>
            <a:spLocks noGrp="1"/>
          </p:cNvSpPr>
          <p:nvPr>
            <p:ph type="sldNum" sz="quarter" idx="10"/>
          </p:nvPr>
        </p:nvSpPr>
        <p:spPr/>
        <p:txBody>
          <a:bodyPr/>
          <a:lstStyle/>
          <a:p>
            <a:fld id="{4D352D4D-3565-4BA2-BDDF-D1319833346F}"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681053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p>
        </p:txBody>
      </p:sp>
      <p:sp>
        <p:nvSpPr>
          <p:cNvPr id="41988" name="Slide Number Placeholder 3"/>
          <p:cNvSpPr>
            <a:spLocks noGrp="1"/>
          </p:cNvSpPr>
          <p:nvPr>
            <p:ph type="sldNum" sz="quarter" idx="5"/>
          </p:nvPr>
        </p:nvSpPr>
        <p:spPr>
          <a:noFill/>
        </p:spPr>
        <p:txBody>
          <a:bodyPr/>
          <a:lstStyle/>
          <a:p>
            <a:fld id="{3C738DB0-2858-44AC-89D8-CB8D4037DAD1}" type="slidenum">
              <a:rPr lang="en-US"/>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F7A0A1-1E8D-49CE-A348-327582FD9BC4}" type="slidenum">
              <a:rPr lang="en-US" smtClean="0"/>
              <a:pPr>
                <a:defRPr/>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endParaRPr lang="en-US" smtClean="0"/>
          </a:p>
        </p:txBody>
      </p:sp>
      <p:sp>
        <p:nvSpPr>
          <p:cNvPr id="24580" name="Slide Number Placeholder 3"/>
          <p:cNvSpPr>
            <a:spLocks noGrp="1"/>
          </p:cNvSpPr>
          <p:nvPr>
            <p:ph type="sldNum" sz="quarter" idx="5"/>
          </p:nvPr>
        </p:nvSpPr>
        <p:spPr>
          <a:noFill/>
        </p:spPr>
        <p:txBody>
          <a:bodyPr/>
          <a:lstStyle/>
          <a:p>
            <a:fld id="{894EE86B-19B9-4926-9868-FE1F5860D3FE}" type="slidenum">
              <a:rPr lang="en-US"/>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endParaRPr lang="en-US" smtClean="0"/>
          </a:p>
        </p:txBody>
      </p:sp>
      <p:sp>
        <p:nvSpPr>
          <p:cNvPr id="31748" name="Slide Number Placeholder 3"/>
          <p:cNvSpPr>
            <a:spLocks noGrp="1"/>
          </p:cNvSpPr>
          <p:nvPr>
            <p:ph type="sldNum" sz="quarter" idx="5"/>
          </p:nvPr>
        </p:nvSpPr>
        <p:spPr>
          <a:noFill/>
        </p:spPr>
        <p:txBody>
          <a:bodyPr/>
          <a:lstStyle/>
          <a:p>
            <a:fld id="{3A17E5DE-77AF-4F0D-8394-253CDFF88705}" type="slidenum">
              <a:rPr lang="en-US"/>
              <a:pPr/>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94F637-61B2-7C44-8454-9391DDD0113D}" type="slidenum">
              <a:rPr lang="en-US"/>
              <a:pPr/>
              <a:t>27</a:t>
            </a:fld>
            <a:endParaRPr lang="en-US"/>
          </a:p>
        </p:txBody>
      </p:sp>
      <p:sp>
        <p:nvSpPr>
          <p:cNvPr id="17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8E8A69-A541-A24E-B831-A76C8AB6EA44}" type="slidenum">
              <a:rPr lang="en-US"/>
              <a:pPr/>
              <a:t>28</a:t>
            </a:fld>
            <a:endParaRPr lang="en-US"/>
          </a:p>
        </p:txBody>
      </p:sp>
      <p:sp>
        <p:nvSpPr>
          <p:cNvPr id="18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smtClean="0"/>
          </a:p>
        </p:txBody>
      </p:sp>
      <p:sp>
        <p:nvSpPr>
          <p:cNvPr id="32772" name="Slide Number Placeholder 3"/>
          <p:cNvSpPr>
            <a:spLocks noGrp="1"/>
          </p:cNvSpPr>
          <p:nvPr>
            <p:ph type="sldNum" sz="quarter" idx="5"/>
          </p:nvPr>
        </p:nvSpPr>
        <p:spPr>
          <a:noFill/>
        </p:spPr>
        <p:txBody>
          <a:bodyPr/>
          <a:lstStyle/>
          <a:p>
            <a:fld id="{E8CC4FBD-1CCA-4129-803C-2861E70E2F03}" type="slidenum">
              <a:rPr lang="en-US"/>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n-US" smtClean="0"/>
          </a:p>
        </p:txBody>
      </p:sp>
      <p:sp>
        <p:nvSpPr>
          <p:cNvPr id="34820" name="Slide Number Placeholder 3"/>
          <p:cNvSpPr>
            <a:spLocks noGrp="1"/>
          </p:cNvSpPr>
          <p:nvPr>
            <p:ph type="sldNum" sz="quarter" idx="5"/>
          </p:nvPr>
        </p:nvSpPr>
        <p:spPr>
          <a:noFill/>
        </p:spPr>
        <p:txBody>
          <a:bodyPr/>
          <a:lstStyle/>
          <a:p>
            <a:fld id="{BE74F76E-5FCC-43B0-9F15-2C615E28EE51}" type="slidenum">
              <a:rPr lang="en-US"/>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n-US" smtClean="0"/>
          </a:p>
        </p:txBody>
      </p:sp>
      <p:sp>
        <p:nvSpPr>
          <p:cNvPr id="35844" name="Slide Number Placeholder 3"/>
          <p:cNvSpPr>
            <a:spLocks noGrp="1"/>
          </p:cNvSpPr>
          <p:nvPr>
            <p:ph type="sldNum" sz="quarter" idx="5"/>
          </p:nvPr>
        </p:nvSpPr>
        <p:spPr>
          <a:noFill/>
        </p:spPr>
        <p:txBody>
          <a:bodyPr/>
          <a:lstStyle/>
          <a:p>
            <a:fld id="{4DD22E64-1A32-449B-89C0-4AEA37DEC159}" type="slidenum">
              <a:rPr lang="en-US"/>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endParaRPr lang="en-US" smtClean="0"/>
          </a:p>
        </p:txBody>
      </p:sp>
      <p:sp>
        <p:nvSpPr>
          <p:cNvPr id="36868" name="Slide Number Placeholder 3"/>
          <p:cNvSpPr>
            <a:spLocks noGrp="1"/>
          </p:cNvSpPr>
          <p:nvPr>
            <p:ph type="sldNum" sz="quarter" idx="5"/>
          </p:nvPr>
        </p:nvSpPr>
        <p:spPr>
          <a:noFill/>
        </p:spPr>
        <p:txBody>
          <a:bodyPr/>
          <a:lstStyle/>
          <a:p>
            <a:fld id="{0DDCE7F0-014E-45A6-AF41-CF7B8848A170}" type="slidenum">
              <a:rPr lang="en-US"/>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a:t>
            </a:r>
            <a:r>
              <a:rPr lang="en-US" baseline="0" dirty="0" smtClean="0"/>
              <a:t> is the phase diagram which shows the several strongly correlated phases of V2O3 as a function of doping. When we dope a small amount of chromium into V2O3, it goes through a Mott metal to insulator transition. We specifically looked at a sample with 4% Chromium doping in both the antiferromagnetic insulator phase and the paramagnetic insulator phase above the transition temperature of around 185 K. </a:t>
            </a:r>
            <a:endParaRPr lang="en-US" dirty="0"/>
          </a:p>
        </p:txBody>
      </p:sp>
      <p:sp>
        <p:nvSpPr>
          <p:cNvPr id="4" name="Slide Number Placeholder 3"/>
          <p:cNvSpPr>
            <a:spLocks noGrp="1"/>
          </p:cNvSpPr>
          <p:nvPr>
            <p:ph type="sldNum" sz="quarter" idx="10"/>
          </p:nvPr>
        </p:nvSpPr>
        <p:spPr/>
        <p:txBody>
          <a:bodyPr/>
          <a:lstStyle/>
          <a:p>
            <a:fld id="{055A8B9F-43D2-8E4D-B59C-DAC30D242B2E}" type="slidenum">
              <a:rPr lang="en-US" smtClean="0"/>
              <a:t>33</a:t>
            </a:fld>
            <a:endParaRPr lang="en-US"/>
          </a:p>
        </p:txBody>
      </p:sp>
    </p:spTree>
    <p:extLst>
      <p:ext uri="{BB962C8B-B14F-4D97-AF65-F5344CB8AC3E}">
        <p14:creationId xmlns:p14="http://schemas.microsoft.com/office/powerpoint/2010/main" val="2952063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now look at what happens</a:t>
            </a:r>
            <a:r>
              <a:rPr lang="en-US" baseline="0" dirty="0" smtClean="0"/>
              <a:t> to the dispersion as we cross the transition temperature. </a:t>
            </a:r>
            <a:endParaRPr lang="en-US" dirty="0"/>
          </a:p>
        </p:txBody>
      </p:sp>
      <p:sp>
        <p:nvSpPr>
          <p:cNvPr id="4" name="Slide Number Placeholder 3"/>
          <p:cNvSpPr>
            <a:spLocks noGrp="1"/>
          </p:cNvSpPr>
          <p:nvPr>
            <p:ph type="sldNum" sz="quarter" idx="10"/>
          </p:nvPr>
        </p:nvSpPr>
        <p:spPr/>
        <p:txBody>
          <a:bodyPr/>
          <a:lstStyle/>
          <a:p>
            <a:fld id="{055A8B9F-43D2-8E4D-B59C-DAC30D242B2E}" type="slidenum">
              <a:rPr lang="en-US" smtClean="0"/>
              <a:t>34</a:t>
            </a:fld>
            <a:endParaRPr lang="en-US"/>
          </a:p>
        </p:txBody>
      </p:sp>
    </p:spTree>
    <p:extLst>
      <p:ext uri="{BB962C8B-B14F-4D97-AF65-F5344CB8AC3E}">
        <p14:creationId xmlns:p14="http://schemas.microsoft.com/office/powerpoint/2010/main" val="1236082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finally</a:t>
            </a:r>
            <a:r>
              <a:rPr lang="en-US" baseline="0" dirty="0" smtClean="0"/>
              <a:t> we can see the top of the dispersion along the monoclinic c direction. We can see here in the data this flat feature just above 70 </a:t>
            </a:r>
            <a:r>
              <a:rPr lang="en-US" baseline="0" dirty="0" err="1" smtClean="0"/>
              <a:t>meV</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55A8B9F-43D2-8E4D-B59C-DAC30D242B2E}" type="slidenum">
              <a:rPr lang="en-US" smtClean="0"/>
              <a:t>35</a:t>
            </a:fld>
            <a:endParaRPr lang="en-US"/>
          </a:p>
        </p:txBody>
      </p:sp>
    </p:spTree>
    <p:extLst>
      <p:ext uri="{BB962C8B-B14F-4D97-AF65-F5344CB8AC3E}">
        <p14:creationId xmlns:p14="http://schemas.microsoft.com/office/powerpoint/2010/main" val="14695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E9E4AD-6849-4F72-8B79-1B7333DDFD95}" type="slidenum">
              <a:rPr lang="en-US"/>
              <a:pPr fontAlgn="base">
                <a:spcBef>
                  <a:spcPct val="0"/>
                </a:spcBef>
                <a:spcAft>
                  <a:spcPct val="0"/>
                </a:spcAft>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now that we are sure we have the structure of the spin waves correct lets see if we can get the correct exchange constants by fitting the dispersions along each direction that we can see. </a:t>
            </a:r>
            <a:r>
              <a:rPr lang="en-US" dirty="0" smtClean="0"/>
              <a:t>I can figure out from the data what the slope of the dispersion is and where the top of the dispersion is along the hexagonal c-axis, the direction perpendicular to [0</a:t>
            </a:r>
            <a:r>
              <a:rPr lang="en-US" baseline="0" dirty="0" smtClean="0"/>
              <a:t> k 0], and finally the individual monoclinic a and c directions</a:t>
            </a:r>
            <a:r>
              <a:rPr lang="en-US" dirty="0" smtClean="0"/>
              <a:t>.</a:t>
            </a:r>
            <a:r>
              <a:rPr lang="en-US" baseline="0" dirty="0" smtClean="0"/>
              <a:t> (point out the values where the curves should turn over). </a:t>
            </a:r>
            <a:endParaRPr lang="en-US" dirty="0" smtClean="0"/>
          </a:p>
        </p:txBody>
      </p:sp>
      <p:sp>
        <p:nvSpPr>
          <p:cNvPr id="4" name="Slide Number Placeholder 3"/>
          <p:cNvSpPr>
            <a:spLocks noGrp="1"/>
          </p:cNvSpPr>
          <p:nvPr>
            <p:ph type="sldNum" sz="quarter" idx="10"/>
          </p:nvPr>
        </p:nvSpPr>
        <p:spPr/>
        <p:txBody>
          <a:bodyPr/>
          <a:lstStyle/>
          <a:p>
            <a:fld id="{055A8B9F-43D2-8E4D-B59C-DAC30D242B2E}" type="slidenum">
              <a:rPr lang="en-US" smtClean="0"/>
              <a:t>36</a:t>
            </a:fld>
            <a:endParaRPr lang="en-US"/>
          </a:p>
        </p:txBody>
      </p:sp>
    </p:spTree>
    <p:extLst>
      <p:ext uri="{BB962C8B-B14F-4D97-AF65-F5344CB8AC3E}">
        <p14:creationId xmlns:p14="http://schemas.microsoft.com/office/powerpoint/2010/main" val="2316194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D19FDD-6F3F-D147-9BFF-2F52779076CA}" type="slidenum">
              <a:rPr lang="en-US"/>
              <a:pPr/>
              <a:t>37</a:t>
            </a:fld>
            <a:endParaRPr lang="en-US"/>
          </a:p>
        </p:txBody>
      </p:sp>
      <p:sp>
        <p:nvSpPr>
          <p:cNvPr id="23554" name="Rectangle 2"/>
          <p:cNvSpPr>
            <a:spLocks noGrp="1" noRot="1" noChangeAspect="1" noChangeArrowheads="1" noTextEdit="1"/>
          </p:cNvSpPr>
          <p:nvPr>
            <p:ph type="sldImg"/>
          </p:nvPr>
        </p:nvSpPr>
        <p:spPr>
          <a:xfrm>
            <a:off x="1246188" y="739775"/>
            <a:ext cx="4824412" cy="3617913"/>
          </a:xfrm>
          <a:ln/>
          <a:extLs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a:xfrm>
            <a:off x="975360" y="4520565"/>
            <a:ext cx="5364480" cy="4360545"/>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an interpretation of the data we shall start with the assumption that the spin-1/2 chain does support some sort of quasi-particle. However, clearly the data show that the underlying quasi-particle cannot be directly created and </a:t>
            </a:r>
            <a:r>
              <a:rPr lang="en-US" baseline="0" dirty="0" err="1" smtClean="0"/>
              <a:t>anihilated</a:t>
            </a:r>
            <a:r>
              <a:rPr lang="en-US" baseline="0" dirty="0" smtClean="0"/>
              <a:t> as a </a:t>
            </a:r>
            <a:r>
              <a:rPr lang="en-US" baseline="0" dirty="0" err="1" smtClean="0"/>
              <a:t>magnon</a:t>
            </a:r>
            <a:r>
              <a:rPr lang="en-US" baseline="0" dirty="0" smtClean="0"/>
              <a:t> or phonon in the scattering process.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observed bounded continuum scattering instead indicates a two particle scattering process. There we control through the wave vector transfer in scattering the overall momentum delivered to a pair of quasi-particles but not the relative momentum. As a result there is a bounded continuum of scattering. </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05324C-CC69-9D4A-9373-739F5B7F01DF}" type="slidenum">
              <a:rPr lang="en-US"/>
              <a:pPr/>
              <a:t>38</a:t>
            </a:fld>
            <a:endParaRPr lang="en-US"/>
          </a:p>
        </p:txBody>
      </p:sp>
      <p:sp>
        <p:nvSpPr>
          <p:cNvPr id="652290"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ma14="http://schemas.microsoft.com/office/mac/drawingml/2011/main" val="1"/>
            </a:ext>
          </a:extLst>
        </p:spPr>
      </p:sp>
      <p:sp>
        <p:nvSpPr>
          <p:cNvPr id="652291" name="Rectangle 3"/>
          <p:cNvSpPr>
            <a:spLocks noGrp="1" noChangeArrowheads="1"/>
          </p:cNvSpPr>
          <p:nvPr>
            <p:ph type="body" idx="1"/>
          </p:nvPr>
        </p:nvSpPr>
        <p:spPr>
          <a:xfrm>
            <a:off x="731838" y="4560888"/>
            <a:ext cx="5851525" cy="4319587"/>
          </a:xfrm>
        </p:spPr>
        <p:txBody>
          <a:bodyPr/>
          <a:lstStyle/>
          <a:p>
            <a:pPr>
              <a:lnSpc>
                <a:spcPct val="80000"/>
              </a:lnSpc>
            </a:pPr>
            <a:r>
              <a:rPr lang="en-US" sz="1000" dirty="0" smtClean="0"/>
              <a:t>For a qualitative sense of what</a:t>
            </a:r>
            <a:r>
              <a:rPr lang="en-US" sz="1000" baseline="0" dirty="0" smtClean="0"/>
              <a:t> these quasi-particles might be consider this image. The neutron scattering process fundamentally is a spin flip process in which a quantum of angular momentum is delivered to the sample as the neutron undergoes a spin flip. The top line thus shows an antiferromagnetic spin chain in which one spin has been flipped. Under the action of the spin </a:t>
            </a:r>
            <a:r>
              <a:rPr lang="en-US" sz="1000" baseline="0" dirty="0" err="1" smtClean="0"/>
              <a:t>hamiltonian</a:t>
            </a:r>
            <a:r>
              <a:rPr lang="en-US" sz="1000" baseline="0" dirty="0" smtClean="0"/>
              <a:t>, this spin flip however does not remain as a single wave packet but instead separates into two entities that can be associated with quantum domain walls also called </a:t>
            </a:r>
            <a:r>
              <a:rPr lang="en-US" sz="1000" baseline="0" dirty="0" err="1" smtClean="0"/>
              <a:t>spinons</a:t>
            </a:r>
            <a:r>
              <a:rPr lang="en-US" sz="1000" baseline="0" dirty="0" smtClean="0"/>
              <a:t>.  </a:t>
            </a:r>
          </a:p>
          <a:p>
            <a:pPr>
              <a:lnSpc>
                <a:spcPct val="80000"/>
              </a:lnSpc>
            </a:pPr>
            <a:endParaRPr lang="en-US" sz="1000" baseline="0" dirty="0" smtClean="0"/>
          </a:p>
          <a:p>
            <a:pPr>
              <a:lnSpc>
                <a:spcPct val="80000"/>
              </a:lnSpc>
            </a:pPr>
            <a:r>
              <a:rPr lang="en-US" sz="1000" baseline="0" dirty="0" smtClean="0"/>
              <a:t>Had the domain walls formed a bound state we should see well defined sharp modes of excitation corresponding to the excitation of these bound states. Observing a continuum indicates that the </a:t>
            </a:r>
            <a:r>
              <a:rPr lang="en-US" sz="1000" baseline="0" dirty="0" err="1" smtClean="0"/>
              <a:t>spinon</a:t>
            </a:r>
            <a:r>
              <a:rPr lang="en-US" sz="1000" baseline="0" dirty="0" smtClean="0"/>
              <a:t> quasi-particles act as free particles as they move through the fluctuating ground state of the spin-1/2 chain. </a:t>
            </a:r>
          </a:p>
          <a:p>
            <a:pPr>
              <a:lnSpc>
                <a:spcPct val="80000"/>
              </a:lnSpc>
            </a:pPr>
            <a:endParaRPr lang="en-US" sz="1000" baseline="0"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500">
                <a:solidFill>
                  <a:schemeClr val="tx1"/>
                </a:solidFill>
                <a:latin typeface="News Gothic MT" charset="0"/>
                <a:ea typeface="ＭＳ Ｐゴシック" charset="0"/>
                <a:cs typeface="ＭＳ Ｐゴシック" charset="0"/>
              </a:defRPr>
            </a:lvl1pPr>
            <a:lvl2pPr marL="785372" indent="-302066" eaLnBrk="0" hangingPunct="0">
              <a:defRPr sz="2500">
                <a:solidFill>
                  <a:schemeClr val="tx1"/>
                </a:solidFill>
                <a:latin typeface="News Gothic MT" charset="0"/>
                <a:ea typeface="ＭＳ Ｐゴシック" charset="0"/>
              </a:defRPr>
            </a:lvl2pPr>
            <a:lvl3pPr marL="1208265" indent="-241653" eaLnBrk="0" hangingPunct="0">
              <a:defRPr sz="2500">
                <a:solidFill>
                  <a:schemeClr val="tx1"/>
                </a:solidFill>
                <a:latin typeface="News Gothic MT" charset="0"/>
                <a:ea typeface="ＭＳ Ｐゴシック" charset="0"/>
              </a:defRPr>
            </a:lvl3pPr>
            <a:lvl4pPr marL="1691571" indent="-241653" eaLnBrk="0" hangingPunct="0">
              <a:defRPr sz="2500">
                <a:solidFill>
                  <a:schemeClr val="tx1"/>
                </a:solidFill>
                <a:latin typeface="News Gothic MT" charset="0"/>
                <a:ea typeface="ＭＳ Ｐゴシック" charset="0"/>
              </a:defRPr>
            </a:lvl4pPr>
            <a:lvl5pPr marL="2174878" indent="-241653" eaLnBrk="0" hangingPunct="0">
              <a:defRPr sz="2500">
                <a:solidFill>
                  <a:schemeClr val="tx1"/>
                </a:solidFill>
                <a:latin typeface="News Gothic MT" charset="0"/>
                <a:ea typeface="ＭＳ Ｐゴシック" charset="0"/>
              </a:defRPr>
            </a:lvl5pPr>
            <a:lvl6pPr marL="2658184" indent="-241653" eaLnBrk="0" fontAlgn="base" hangingPunct="0">
              <a:spcBef>
                <a:spcPct val="0"/>
              </a:spcBef>
              <a:spcAft>
                <a:spcPct val="0"/>
              </a:spcAft>
              <a:defRPr sz="2500">
                <a:solidFill>
                  <a:schemeClr val="tx1"/>
                </a:solidFill>
                <a:latin typeface="News Gothic MT" charset="0"/>
                <a:ea typeface="ＭＳ Ｐゴシック" charset="0"/>
              </a:defRPr>
            </a:lvl6pPr>
            <a:lvl7pPr marL="3141490" indent="-241653" eaLnBrk="0" fontAlgn="base" hangingPunct="0">
              <a:spcBef>
                <a:spcPct val="0"/>
              </a:spcBef>
              <a:spcAft>
                <a:spcPct val="0"/>
              </a:spcAft>
              <a:defRPr sz="2500">
                <a:solidFill>
                  <a:schemeClr val="tx1"/>
                </a:solidFill>
                <a:latin typeface="News Gothic MT" charset="0"/>
                <a:ea typeface="ＭＳ Ｐゴシック" charset="0"/>
              </a:defRPr>
            </a:lvl7pPr>
            <a:lvl8pPr marL="3624796" indent="-241653" eaLnBrk="0" fontAlgn="base" hangingPunct="0">
              <a:spcBef>
                <a:spcPct val="0"/>
              </a:spcBef>
              <a:spcAft>
                <a:spcPct val="0"/>
              </a:spcAft>
              <a:defRPr sz="2500">
                <a:solidFill>
                  <a:schemeClr val="tx1"/>
                </a:solidFill>
                <a:latin typeface="News Gothic MT" charset="0"/>
                <a:ea typeface="ＭＳ Ｐゴシック" charset="0"/>
              </a:defRPr>
            </a:lvl8pPr>
            <a:lvl9pPr marL="4108102" indent="-241653" eaLnBrk="0" fontAlgn="base" hangingPunct="0">
              <a:spcBef>
                <a:spcPct val="0"/>
              </a:spcBef>
              <a:spcAft>
                <a:spcPct val="0"/>
              </a:spcAft>
              <a:defRPr sz="2500">
                <a:solidFill>
                  <a:schemeClr val="tx1"/>
                </a:solidFill>
                <a:latin typeface="News Gothic MT" charset="0"/>
                <a:ea typeface="ＭＳ Ｐゴシック" charset="0"/>
              </a:defRPr>
            </a:lvl9pPr>
          </a:lstStyle>
          <a:p>
            <a:pPr eaLnBrk="1" fontAlgn="base" hangingPunct="1">
              <a:spcBef>
                <a:spcPct val="0"/>
              </a:spcBef>
              <a:spcAft>
                <a:spcPct val="0"/>
              </a:spcAft>
            </a:pPr>
            <a:fld id="{0D0EC52A-341A-554D-8C50-F0645594F558}" type="slidenum">
              <a:rPr lang="en-US" sz="1300">
                <a:latin typeface="Calibri" charset="0"/>
              </a:rPr>
              <a:pPr eaLnBrk="1" fontAlgn="base" hangingPunct="1">
                <a:spcBef>
                  <a:spcPct val="0"/>
                </a:spcBef>
                <a:spcAft>
                  <a:spcPct val="0"/>
                </a:spcAft>
              </a:pPr>
              <a:t>39</a:t>
            </a:fld>
            <a:endParaRPr lang="en-US" sz="1300">
              <a:latin typeface="Calibri" charset="0"/>
            </a:endParaRPr>
          </a:p>
        </p:txBody>
      </p:sp>
      <p:sp>
        <p:nvSpPr>
          <p:cNvPr id="28674" name="Rectangle 2"/>
          <p:cNvSpPr>
            <a:spLocks noGrp="1" noRot="1" noChangeAspect="1" noChangeArrowheads="1" noTextEdit="1"/>
          </p:cNvSpPr>
          <p:nvPr>
            <p:ph type="sldImg"/>
          </p:nvPr>
        </p:nvSpPr>
        <p:spPr bwMode="auto">
          <a:xfrm>
            <a:off x="1246188" y="741363"/>
            <a:ext cx="4822825" cy="3616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bwMode="auto">
          <a:xfrm>
            <a:off x="973668" y="4520565"/>
            <a:ext cx="5367867" cy="43588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To find a spin-1/2 chain we needed</a:t>
            </a:r>
            <a:r>
              <a:rPr lang="en-US" baseline="0" dirty="0" smtClean="0">
                <a:latin typeface="Calibri" charset="0"/>
              </a:rPr>
              <a:t> the help of organic chemists from Clark University who discovered this </a:t>
            </a:r>
            <a:r>
              <a:rPr lang="en-US" baseline="0" dirty="0" err="1" smtClean="0">
                <a:latin typeface="Calibri" charset="0"/>
              </a:rPr>
              <a:t>compund</a:t>
            </a:r>
            <a:r>
              <a:rPr lang="en-US" baseline="0" dirty="0" smtClean="0">
                <a:latin typeface="Calibri" charset="0"/>
              </a:rPr>
              <a:t> that beautifully forms one dimensional chains of spin-1/2 with just one copper per unit cell as prescribed. </a:t>
            </a:r>
          </a:p>
          <a:p>
            <a:pPr eaLnBrk="1" hangingPunct="1">
              <a:spcBef>
                <a:spcPct val="0"/>
              </a:spcBef>
            </a:pPr>
            <a:endParaRPr lang="en-US" baseline="0" dirty="0" smtClean="0">
              <a:latin typeface="Calibri" charset="0"/>
            </a:endParaRPr>
          </a:p>
          <a:p>
            <a:pPr eaLnBrk="1" hangingPunct="1">
              <a:spcBef>
                <a:spcPct val="0"/>
              </a:spcBef>
            </a:pPr>
            <a:r>
              <a:rPr lang="en-US" baseline="0" dirty="0" smtClean="0">
                <a:latin typeface="Calibri" charset="0"/>
              </a:rPr>
              <a:t>The specific heat already tells us that something interesting is going on in that we see a linear </a:t>
            </a:r>
            <a:r>
              <a:rPr lang="en-US" baseline="0" dirty="0" err="1" smtClean="0">
                <a:latin typeface="Calibri" charset="0"/>
              </a:rPr>
              <a:t>sommerfeld</a:t>
            </a:r>
            <a:r>
              <a:rPr lang="en-US" baseline="0" dirty="0" smtClean="0">
                <a:latin typeface="Calibri" charset="0"/>
              </a:rPr>
              <a:t> constant normally associated with a metal in a material that is strictly an insulator. </a:t>
            </a:r>
          </a:p>
          <a:p>
            <a:pPr eaLnBrk="1" hangingPunct="1">
              <a:spcBef>
                <a:spcPct val="0"/>
              </a:spcBef>
            </a:pPr>
            <a:endParaRPr lang="en-US" baseline="0" dirty="0" smtClean="0">
              <a:latin typeface="Calibri" charset="0"/>
            </a:endParaRPr>
          </a:p>
          <a:p>
            <a:pPr eaLnBrk="1" hangingPunct="1">
              <a:spcBef>
                <a:spcPct val="0"/>
              </a:spcBef>
            </a:pPr>
            <a:r>
              <a:rPr lang="en-US" baseline="0" dirty="0" smtClean="0">
                <a:latin typeface="Calibri" charset="0"/>
              </a:rPr>
              <a:t>The linear specific heat indicates that the spins have actually formed a </a:t>
            </a:r>
            <a:r>
              <a:rPr lang="en-US" baseline="0" dirty="0" err="1" smtClean="0">
                <a:latin typeface="Calibri" charset="0"/>
              </a:rPr>
              <a:t>fermi</a:t>
            </a:r>
            <a:r>
              <a:rPr lang="en-US" baseline="0" dirty="0" smtClean="0">
                <a:latin typeface="Calibri" charset="0"/>
              </a:rPr>
              <a:t> surface that mimics the </a:t>
            </a:r>
            <a:r>
              <a:rPr lang="en-US" baseline="0" dirty="0" err="1" smtClean="0">
                <a:latin typeface="Calibri" charset="0"/>
              </a:rPr>
              <a:t>behaior</a:t>
            </a:r>
            <a:r>
              <a:rPr lang="en-US" baseline="0" dirty="0" smtClean="0">
                <a:latin typeface="Calibri" charset="0"/>
              </a:rPr>
              <a:t> of a metal. We can further magnetize the system much as in a </a:t>
            </a:r>
            <a:r>
              <a:rPr lang="en-US" baseline="0" dirty="0" err="1" smtClean="0">
                <a:latin typeface="Calibri" charset="0"/>
              </a:rPr>
              <a:t>pauli</a:t>
            </a:r>
            <a:r>
              <a:rPr lang="en-US" baseline="0" dirty="0" smtClean="0">
                <a:latin typeface="Calibri" charset="0"/>
              </a:rPr>
              <a:t> paramagnet and because the energy scales are low we can achieve substantial magnetization, even fully magnetize it. </a:t>
            </a:r>
            <a:endParaRPr lang="en-US" dirty="0">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the MACS instrument we can now completely map out the excitation spectrum and directly observe the bounded continuum that is associated with the excitation of a spin flip that has fractionalized into two separate spin-1/2 particles. </a:t>
            </a:r>
            <a:endParaRPr lang="en-US" dirty="0"/>
          </a:p>
        </p:txBody>
      </p:sp>
      <p:sp>
        <p:nvSpPr>
          <p:cNvPr id="4" name="Slide Number Placeholder 3"/>
          <p:cNvSpPr>
            <a:spLocks noGrp="1"/>
          </p:cNvSpPr>
          <p:nvPr>
            <p:ph type="sldNum" sz="quarter" idx="10"/>
          </p:nvPr>
        </p:nvSpPr>
        <p:spPr/>
        <p:txBody>
          <a:bodyPr/>
          <a:lstStyle/>
          <a:p>
            <a:fld id="{4D352D4D-3565-4BA2-BDDF-D1319833346F}" type="slidenum">
              <a:rPr lang="en-US" smtClean="0"/>
              <a:pPr/>
              <a:t>40</a:t>
            </a:fld>
            <a:endParaRPr lang="en-US"/>
          </a:p>
        </p:txBody>
      </p:sp>
    </p:spTree>
    <p:extLst>
      <p:ext uri="{BB962C8B-B14F-4D97-AF65-F5344CB8AC3E}">
        <p14:creationId xmlns:p14="http://schemas.microsoft.com/office/powerpoint/2010/main" val="2288292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had an excellent introduction to the theory and materials by </a:t>
            </a:r>
            <a:r>
              <a:rPr lang="en-US" dirty="0" err="1" smtClean="0"/>
              <a:t>Mendels</a:t>
            </a:r>
            <a:r>
              <a:rPr lang="en-US" dirty="0" smtClean="0"/>
              <a:t>.</a:t>
            </a:r>
            <a:r>
              <a:rPr lang="en-US" baseline="0" dirty="0" smtClean="0"/>
              <a:t> But let me add the insights of m</a:t>
            </a:r>
            <a:r>
              <a:rPr lang="en-US" dirty="0" smtClean="0"/>
              <a:t>y colleague </a:t>
            </a:r>
            <a:r>
              <a:rPr lang="en-US" baseline="0" dirty="0" smtClean="0"/>
              <a:t>Oleg </a:t>
            </a:r>
            <a:r>
              <a:rPr lang="en-US" baseline="0" dirty="0" err="1" smtClean="0"/>
              <a:t>Tchernyshyov</a:t>
            </a:r>
            <a:r>
              <a:rPr lang="en-US" baseline="0" dirty="0" smtClean="0"/>
              <a:t> has been thinking about the ground state and magnetic excitations of the quantum </a:t>
            </a:r>
            <a:r>
              <a:rPr lang="en-US" baseline="0" dirty="0" err="1" smtClean="0"/>
              <a:t>kagome</a:t>
            </a:r>
            <a:r>
              <a:rPr lang="en-US" baseline="0" dirty="0" smtClean="0"/>
              <a:t> AFM. </a:t>
            </a:r>
          </a:p>
          <a:p>
            <a:endParaRPr lang="en-US" baseline="0" dirty="0" smtClean="0"/>
          </a:p>
          <a:p>
            <a:r>
              <a:rPr lang="en-US" baseline="0" dirty="0" smtClean="0"/>
              <a:t>Just like the </a:t>
            </a:r>
            <a:r>
              <a:rPr lang="en-US" baseline="0" dirty="0" err="1" smtClean="0"/>
              <a:t>pyrochlore</a:t>
            </a:r>
            <a:r>
              <a:rPr lang="en-US" baseline="0" dirty="0" smtClean="0"/>
              <a:t> systems, the </a:t>
            </a:r>
            <a:r>
              <a:rPr lang="en-US" baseline="0" dirty="0" err="1" smtClean="0"/>
              <a:t>kagome</a:t>
            </a:r>
            <a:r>
              <a:rPr lang="en-US" baseline="0" dirty="0" smtClean="0"/>
              <a:t> AFM has a local constraint that is insufficient to induce long range order. </a:t>
            </a:r>
          </a:p>
          <a:p>
            <a:endParaRPr lang="en-US" baseline="0" dirty="0" smtClean="0"/>
          </a:p>
          <a:p>
            <a:r>
              <a:rPr lang="en-US" baseline="0" dirty="0" smtClean="0"/>
              <a:t>The energy of the </a:t>
            </a:r>
            <a:r>
              <a:rPr lang="en-US" baseline="0" dirty="0" err="1" smtClean="0"/>
              <a:t>kagome</a:t>
            </a:r>
            <a:r>
              <a:rPr lang="en-US" baseline="0" dirty="0" smtClean="0"/>
              <a:t> AFM is minimized when each triangle carries the least possible magnetization. For spin-1/2 the lowest spin we can have in a combination of three is spin-1/2 and it corresponds if you will to having formed a singlet on the spin triangle leaving one spin-1/2 degree of freedom out. Thus If we can find a state with one singlet on each that should produce a lowest energy spin state. However, there are 6 spins per 4 triangles from which only three </a:t>
            </a:r>
            <a:r>
              <a:rPr lang="en-US" baseline="0" dirty="0" err="1" smtClean="0"/>
              <a:t>singlets</a:t>
            </a:r>
            <a:r>
              <a:rPr lang="en-US" baseline="0" dirty="0" smtClean="0"/>
              <a:t> can be formed. Thus 1 in 4 triangles has no </a:t>
            </a:r>
            <a:r>
              <a:rPr lang="en-US" baseline="0" dirty="0" err="1" smtClean="0"/>
              <a:t>singlets</a:t>
            </a:r>
            <a:r>
              <a:rPr lang="en-US" baseline="0" dirty="0" smtClean="0"/>
              <a:t> associated with it and Oleg et al were able to show that it represents a bound pair of </a:t>
            </a:r>
            <a:r>
              <a:rPr lang="en-US" baseline="0" dirty="0" err="1" smtClean="0"/>
              <a:t>spinons</a:t>
            </a:r>
            <a:r>
              <a:rPr lang="en-US" baseline="0" dirty="0" smtClean="0"/>
              <a:t>. </a:t>
            </a:r>
          </a:p>
          <a:p>
            <a:endParaRPr lang="en-US" baseline="0" dirty="0" smtClean="0"/>
          </a:p>
          <a:p>
            <a:r>
              <a:rPr lang="en-US" baseline="0" dirty="0" smtClean="0"/>
              <a:t>The physics of the spin-1/2 </a:t>
            </a:r>
            <a:r>
              <a:rPr lang="en-US" baseline="0" dirty="0" err="1" smtClean="0"/>
              <a:t>kagome</a:t>
            </a:r>
            <a:r>
              <a:rPr lang="en-US" baseline="0" dirty="0" smtClean="0"/>
              <a:t> lattice thus revolves around the properties not of spins on the lattice but of defect triangles. If these are localized and static we have a valence bond solid state with a gap in the excitation spectrum. However, the more interesting case of substantially mobile defect triangles seems to be the case for the </a:t>
            </a:r>
            <a:r>
              <a:rPr lang="en-US" baseline="0" dirty="0" err="1" smtClean="0"/>
              <a:t>kagome</a:t>
            </a:r>
            <a:r>
              <a:rPr lang="en-US" baseline="0" dirty="0" smtClean="0"/>
              <a:t> lattice. </a:t>
            </a:r>
          </a:p>
          <a:p>
            <a:endParaRPr lang="en-US" baseline="0" dirty="0" smtClean="0"/>
          </a:p>
          <a:p>
            <a:r>
              <a:rPr lang="en-US" baseline="0" dirty="0" smtClean="0"/>
              <a:t>Here Oleg has shown how these spin-1/2 defect triangles can propagate through the lattice an represent as in the spin-1/2 chain an effective quasi-particle. Interestingly neutrons would not be able to create these individually again because of their spin-1/2 nature. For a better sense of </a:t>
            </a:r>
            <a:r>
              <a:rPr lang="en-US" baseline="0" dirty="0" err="1" smtClean="0"/>
              <a:t>whethere</a:t>
            </a:r>
            <a:r>
              <a:rPr lang="en-US" baseline="0" dirty="0" smtClean="0"/>
              <a:t> such </a:t>
            </a:r>
            <a:r>
              <a:rPr lang="en-US" baseline="0" dirty="0" err="1" smtClean="0"/>
              <a:t>spinons</a:t>
            </a:r>
            <a:r>
              <a:rPr lang="en-US" baseline="0" dirty="0" smtClean="0"/>
              <a:t> might account for the data Oleg et al calculated the inelastic scattering cross section in low energy length limit. </a:t>
            </a:r>
          </a:p>
        </p:txBody>
      </p:sp>
      <p:sp>
        <p:nvSpPr>
          <p:cNvPr id="4" name="Slide Number Placeholder 3"/>
          <p:cNvSpPr>
            <a:spLocks noGrp="1"/>
          </p:cNvSpPr>
          <p:nvPr>
            <p:ph type="sldNum" sz="quarter" idx="10"/>
          </p:nvPr>
        </p:nvSpPr>
        <p:spPr/>
        <p:txBody>
          <a:bodyPr/>
          <a:lstStyle/>
          <a:p>
            <a:fld id="{41F6B36E-0FF9-B54D-B2DA-795C3C15C5F6}" type="slidenum">
              <a:rPr lang="en-US" smtClean="0"/>
              <a:pPr/>
              <a:t>42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we can take a quick look at what happens when we raise the temperature of</a:t>
            </a:r>
            <a:r>
              <a:rPr lang="en-US" baseline="0" dirty="0" smtClean="0"/>
              <a:t> the sample so that it goes into the paramagnetic insulator phase. We see that sharp spin wave intensity suddenly snaps into a much broader distribution of intensity, indicating that the magnetic excitations have become very short range. We also see that the centers of highest intensity shift away to incommensurate positions in between the spin wave peaks. </a:t>
            </a:r>
            <a:endParaRPr lang="en-US" dirty="0"/>
          </a:p>
        </p:txBody>
      </p:sp>
      <p:sp>
        <p:nvSpPr>
          <p:cNvPr id="4" name="Slide Number Placeholder 3"/>
          <p:cNvSpPr>
            <a:spLocks noGrp="1"/>
          </p:cNvSpPr>
          <p:nvPr>
            <p:ph type="sldNum" sz="quarter" idx="10"/>
          </p:nvPr>
        </p:nvSpPr>
        <p:spPr/>
        <p:txBody>
          <a:bodyPr/>
          <a:lstStyle/>
          <a:p>
            <a:fld id="{055A8B9F-43D2-8E4D-B59C-DAC30D242B2E}" type="slidenum">
              <a:rPr lang="en-US" smtClean="0"/>
              <a:t>43</a:t>
            </a:fld>
            <a:endParaRPr lang="en-US"/>
          </a:p>
        </p:txBody>
      </p:sp>
    </p:spTree>
    <p:extLst>
      <p:ext uri="{BB962C8B-B14F-4D97-AF65-F5344CB8AC3E}">
        <p14:creationId xmlns:p14="http://schemas.microsoft.com/office/powerpoint/2010/main" val="23203959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now look at what happens</a:t>
            </a:r>
            <a:r>
              <a:rPr lang="en-US" baseline="0" dirty="0" smtClean="0"/>
              <a:t> to the dispersion as we cross the transition temperature. </a:t>
            </a:r>
            <a:endParaRPr lang="en-US" dirty="0"/>
          </a:p>
        </p:txBody>
      </p:sp>
      <p:sp>
        <p:nvSpPr>
          <p:cNvPr id="4" name="Slide Number Placeholder 3"/>
          <p:cNvSpPr>
            <a:spLocks noGrp="1"/>
          </p:cNvSpPr>
          <p:nvPr>
            <p:ph type="sldNum" sz="quarter" idx="10"/>
          </p:nvPr>
        </p:nvSpPr>
        <p:spPr/>
        <p:txBody>
          <a:bodyPr/>
          <a:lstStyle/>
          <a:p>
            <a:fld id="{055A8B9F-43D2-8E4D-B59C-DAC30D242B2E}" type="slidenum">
              <a:rPr lang="en-US" smtClean="0"/>
              <a:t>44</a:t>
            </a:fld>
            <a:endParaRPr lang="en-US"/>
          </a:p>
        </p:txBody>
      </p:sp>
    </p:spTree>
    <p:extLst>
      <p:ext uri="{BB962C8B-B14F-4D97-AF65-F5344CB8AC3E}">
        <p14:creationId xmlns:p14="http://schemas.microsoft.com/office/powerpoint/2010/main" val="12360823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iron superconductors broke just after we submitted our proposal. However, it was immediately clear that IQM expertise was well suited to address this area. In this case we were delighted to collaborate with </a:t>
            </a:r>
            <a:r>
              <a:rPr lang="en-US" baseline="0" dirty="0" err="1" smtClean="0"/>
              <a:t>Zhiqiang</a:t>
            </a:r>
            <a:r>
              <a:rPr lang="en-US" baseline="0" dirty="0" smtClean="0"/>
              <a:t> Mao of Tulane University for  </a:t>
            </a:r>
            <a:endParaRPr lang="en-US" dirty="0"/>
          </a:p>
        </p:txBody>
      </p:sp>
      <p:sp>
        <p:nvSpPr>
          <p:cNvPr id="4" name="Slide Number Placeholder 3"/>
          <p:cNvSpPr>
            <a:spLocks noGrp="1"/>
          </p:cNvSpPr>
          <p:nvPr>
            <p:ph type="sldNum" sz="quarter" idx="10"/>
          </p:nvPr>
        </p:nvSpPr>
        <p:spPr/>
        <p:txBody>
          <a:bodyPr/>
          <a:lstStyle/>
          <a:p>
            <a:fld id="{3F37DC02-743F-43AF-8092-1A2EEDDFE57B}" type="slidenum">
              <a:rPr lang="en-US" smtClean="0"/>
              <a:pPr/>
              <a:t>46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Spectral</a:t>
            </a:r>
            <a:r>
              <a:rPr lang="en-US" baseline="0" dirty="0" smtClean="0"/>
              <a:t> weight is pushed into the famous resonance peak much as in high </a:t>
            </a:r>
            <a:r>
              <a:rPr lang="en-US" baseline="0" dirty="0" err="1" smtClean="0"/>
              <a:t>Tc</a:t>
            </a:r>
            <a:r>
              <a:rPr lang="en-US" baseline="0" dirty="0" smtClean="0"/>
              <a:t> and in the 115 superconductor. </a:t>
            </a:r>
          </a:p>
          <a:p>
            <a:endParaRPr lang="en-US" baseline="0" dirty="0" smtClean="0"/>
          </a:p>
          <a:p>
            <a:r>
              <a:rPr lang="en-US" baseline="0" dirty="0" smtClean="0"/>
              <a:t>The data also bear an </a:t>
            </a:r>
            <a:r>
              <a:rPr lang="en-US" baseline="0" dirty="0" err="1" smtClean="0"/>
              <a:t>eary</a:t>
            </a:r>
            <a:r>
              <a:rPr lang="en-US" baseline="0" dirty="0" smtClean="0"/>
              <a:t> resemblance to observations in a frustrated system that we touched on earlier. ZnCr2O4 is as mentioned a spin </a:t>
            </a:r>
            <a:r>
              <a:rPr lang="en-US" baseline="0" dirty="0" err="1" smtClean="0"/>
              <a:t>Peierls</a:t>
            </a:r>
            <a:r>
              <a:rPr lang="en-US" baseline="0" dirty="0" smtClean="0"/>
              <a:t> system in that the energy of the spin system is reduced through a lattice distortion that by breaking the symmetries that preclude it allows long range magnetic ordering. </a:t>
            </a:r>
            <a:endParaRPr lang="en-US" dirty="0"/>
          </a:p>
        </p:txBody>
      </p:sp>
      <p:sp>
        <p:nvSpPr>
          <p:cNvPr id="4" name="Slide Number Placeholder 3"/>
          <p:cNvSpPr>
            <a:spLocks noGrp="1"/>
          </p:cNvSpPr>
          <p:nvPr>
            <p:ph type="sldNum" sz="quarter" idx="10"/>
          </p:nvPr>
        </p:nvSpPr>
        <p:spPr/>
        <p:txBody>
          <a:bodyPr/>
          <a:lstStyle/>
          <a:p>
            <a:fld id="{73BDF866-C40E-40C5-962F-79266A2E43F7}" type="slidenum">
              <a:rPr lang="en-US" smtClean="0"/>
              <a:pPr/>
              <a:t>47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endParaRPr lang="en-US" smtClean="0"/>
          </a:p>
        </p:txBody>
      </p:sp>
      <p:sp>
        <p:nvSpPr>
          <p:cNvPr id="25604" name="Slide Number Placeholder 3"/>
          <p:cNvSpPr>
            <a:spLocks noGrp="1"/>
          </p:cNvSpPr>
          <p:nvPr>
            <p:ph type="sldNum" sz="quarter" idx="5"/>
          </p:nvPr>
        </p:nvSpPr>
        <p:spPr>
          <a:noFill/>
        </p:spPr>
        <p:txBody>
          <a:bodyPr/>
          <a:lstStyle/>
          <a:p>
            <a:fld id="{04FECC58-C25E-41F9-94E2-3E409AE6B6E0}" type="slidenum">
              <a:rPr lang="en-US"/>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a:t>
            </a:r>
            <a:r>
              <a:rPr lang="en-US" baseline="0" dirty="0" smtClean="0"/>
              <a:t> is the phase diagram which shows the several strongly correlated phases of V2O3 as a function of doping. When we dope a small amount of chromium into V2O3, it goes through a Mott metal to insulator transition. We specifically looked at a sample with 4% Chromium doping in both the antiferromagnetic insulator phase and the paramagnetic insulator phase above the transition temperature of around 185 K. </a:t>
            </a:r>
            <a:endParaRPr lang="en-US" dirty="0"/>
          </a:p>
        </p:txBody>
      </p:sp>
      <p:sp>
        <p:nvSpPr>
          <p:cNvPr id="4" name="Slide Number Placeholder 3"/>
          <p:cNvSpPr>
            <a:spLocks noGrp="1"/>
          </p:cNvSpPr>
          <p:nvPr>
            <p:ph type="sldNum" sz="quarter" idx="10"/>
          </p:nvPr>
        </p:nvSpPr>
        <p:spPr/>
        <p:txBody>
          <a:bodyPr/>
          <a:lstStyle/>
          <a:p>
            <a:fld id="{055A8B9F-43D2-8E4D-B59C-DAC30D242B2E}" type="slidenum">
              <a:rPr lang="en-US" smtClean="0"/>
              <a:t>50</a:t>
            </a:fld>
            <a:endParaRPr lang="en-US"/>
          </a:p>
        </p:txBody>
      </p:sp>
    </p:spTree>
    <p:extLst>
      <p:ext uri="{BB962C8B-B14F-4D97-AF65-F5344CB8AC3E}">
        <p14:creationId xmlns:p14="http://schemas.microsoft.com/office/powerpoint/2010/main" val="2952063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To do so we </a:t>
            </a:r>
            <a:r>
              <a:rPr lang="en-US" baseline="0" dirty="0" smtClean="0"/>
              <a:t>use the fluctuation dissipation theorem which relates the correlation function to the dissipative part of the generalized spin susceptibility </a:t>
            </a:r>
          </a:p>
          <a:p>
            <a:endParaRPr lang="en-US" baseline="0" dirty="0" smtClean="0"/>
          </a:p>
          <a:p>
            <a:r>
              <a:rPr lang="en-US" baseline="0" dirty="0" smtClean="0"/>
              <a:t>The spin susceptibility in turn relates to the band structure through the </a:t>
            </a:r>
            <a:r>
              <a:rPr lang="en-US" baseline="0" dirty="0" err="1" smtClean="0"/>
              <a:t>lindhard</a:t>
            </a:r>
            <a:r>
              <a:rPr lang="en-US" baseline="0" dirty="0" smtClean="0"/>
              <a:t> expression here in a simplified form. There is a summation over all wave vectors so we are not as ARPES going to be directly sensitive to the band structure. But scattering will be enhanced at wave vectors that connect occupied and unoccupied states with energy differences that match neutron energy transfer</a:t>
            </a:r>
          </a:p>
          <a:p>
            <a:endParaRPr lang="en-US" baseline="0" dirty="0" smtClean="0"/>
          </a:p>
          <a:p>
            <a:r>
              <a:rPr lang="en-US" baseline="0" dirty="0" smtClean="0"/>
              <a:t>What does all this look like? Weill in the case of the famous strongly correlated d-electron system V2O3 there are peaks in the response function at incommensurate wave vectors that reflect nesting conditions upon the renormalized </a:t>
            </a:r>
            <a:r>
              <a:rPr lang="en-US" baseline="0" dirty="0" err="1" smtClean="0"/>
              <a:t>fermi</a:t>
            </a:r>
            <a:r>
              <a:rPr lang="en-US" baseline="0" dirty="0" smtClean="0"/>
              <a:t> surface. These peaks broaden with energy as phase space opens up and the underlying summation that is involved comes to light. </a:t>
            </a:r>
          </a:p>
          <a:p>
            <a:endParaRPr lang="en-US" baseline="0" dirty="0" smtClean="0"/>
          </a:p>
        </p:txBody>
      </p:sp>
      <p:sp>
        <p:nvSpPr>
          <p:cNvPr id="4" name="Slide Number Placeholder 3"/>
          <p:cNvSpPr>
            <a:spLocks noGrp="1"/>
          </p:cNvSpPr>
          <p:nvPr>
            <p:ph type="sldNum" sz="quarter" idx="10"/>
          </p:nvPr>
        </p:nvSpPr>
        <p:spPr/>
        <p:txBody>
          <a:bodyPr/>
          <a:lstStyle/>
          <a:p>
            <a:pPr>
              <a:defRPr/>
            </a:pPr>
            <a:fld id="{CA23524F-5968-47EB-818A-AAE915FE9625}" type="slidenum">
              <a:rPr lang="en-US" smtClean="0"/>
              <a:pPr>
                <a:defRPr/>
              </a:pPr>
              <a:t>51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Next I would</a:t>
            </a:r>
            <a:r>
              <a:rPr lang="en-US" baseline="0" dirty="0" smtClean="0"/>
              <a:t> like to discuss what might be called a field driven </a:t>
            </a:r>
            <a:r>
              <a:rPr lang="en-US" baseline="0" dirty="0" err="1" smtClean="0"/>
              <a:t>exciton</a:t>
            </a:r>
            <a:r>
              <a:rPr lang="en-US" baseline="0" dirty="0" smtClean="0"/>
              <a:t> in the famous near </a:t>
            </a:r>
            <a:r>
              <a:rPr lang="en-US" baseline="0" dirty="0" err="1" smtClean="0"/>
              <a:t>quantujm</a:t>
            </a:r>
            <a:r>
              <a:rPr lang="en-US" baseline="0" dirty="0" smtClean="0"/>
              <a:t> critical material YRS. </a:t>
            </a:r>
          </a:p>
          <a:p>
            <a:endParaRPr lang="en-US" baseline="0" dirty="0" smtClean="0"/>
          </a:p>
          <a:p>
            <a:r>
              <a:rPr lang="en-US" baseline="0" dirty="0" smtClean="0"/>
              <a:t>This is an extremely anisotropic crystal field dominated system but we are not going to see </a:t>
            </a:r>
            <a:r>
              <a:rPr lang="en-US" baseline="0" dirty="0" err="1" smtClean="0"/>
              <a:t>singlets</a:t>
            </a:r>
            <a:r>
              <a:rPr lang="en-US" baseline="0" dirty="0" smtClean="0"/>
              <a:t> in the PM state because it is a </a:t>
            </a:r>
            <a:r>
              <a:rPr lang="en-US" baseline="0" dirty="0" err="1" smtClean="0"/>
              <a:t>Kramers</a:t>
            </a:r>
            <a:r>
              <a:rPr lang="en-US" baseline="0" dirty="0" smtClean="0"/>
              <a:t> ion. It has a delicate low field state that can be driven to FM polarized state through the application of a small magnetic field. </a:t>
            </a:r>
          </a:p>
          <a:p>
            <a:endParaRPr lang="en-US" baseline="0" dirty="0" smtClean="0"/>
          </a:p>
          <a:p>
            <a:r>
              <a:rPr lang="en-US" baseline="0" dirty="0" smtClean="0"/>
              <a:t>A longitudinal field driven quantum critical point is unusual and it begs the question as to what is the nature of the underlying ordered state. We don’t have the direct answer to that but we have a strong indication from inelastic scattering data. </a:t>
            </a:r>
            <a:endParaRPr lang="en-US" dirty="0"/>
          </a:p>
        </p:txBody>
      </p:sp>
      <p:sp>
        <p:nvSpPr>
          <p:cNvPr id="4" name="Slide Number Placeholder 3"/>
          <p:cNvSpPr>
            <a:spLocks noGrp="1"/>
          </p:cNvSpPr>
          <p:nvPr>
            <p:ph type="sldNum" sz="quarter" idx="10"/>
          </p:nvPr>
        </p:nvSpPr>
        <p:spPr/>
        <p:txBody>
          <a:bodyPr/>
          <a:lstStyle/>
          <a:p>
            <a:pPr>
              <a:defRPr/>
            </a:pPr>
            <a:fld id="{CA23524F-5968-47EB-818A-AAE915FE9625}" type="slidenum">
              <a:rPr lang="en-US" smtClean="0"/>
              <a:pPr>
                <a:defRPr/>
              </a:pPr>
              <a:t>53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find the</a:t>
            </a:r>
            <a:r>
              <a:rPr lang="en-US" baseline="0" dirty="0" smtClean="0"/>
              <a:t> system is close to an incommensurate spin density like instability in the presence of ridges of scattering much like what I initially showed for V2O3. These two peaks are not counter propagating spin waves because there is no </a:t>
            </a:r>
            <a:r>
              <a:rPr lang="en-US" baseline="0" dirty="0" err="1" smtClean="0"/>
              <a:t>magneic</a:t>
            </a:r>
            <a:r>
              <a:rPr lang="en-US" baseline="0" dirty="0" smtClean="0"/>
              <a:t> order from which to form the spin waves. Instead the two wave vectors at which the spin susceptibility of the material is enhanced. </a:t>
            </a:r>
          </a:p>
          <a:p>
            <a:endParaRPr lang="en-US" baseline="0" dirty="0" smtClean="0"/>
          </a:p>
          <a:p>
            <a:r>
              <a:rPr lang="en-US" baseline="0" dirty="0" smtClean="0"/>
              <a:t>So we infer the system has an incommensurate ordered. An applied field intensity shifts to q=0 and higher energies as might be expected since the ground state becomes magnetized. </a:t>
            </a:r>
          </a:p>
          <a:p>
            <a:endParaRPr lang="en-US" baseline="0" dirty="0" smtClean="0"/>
          </a:p>
          <a:p>
            <a:r>
              <a:rPr lang="en-US" baseline="0" dirty="0" smtClean="0"/>
              <a:t>The progression of the effect to even higher fields produces a very unusual phenomenon that I wanted to share with you. A complete </a:t>
            </a:r>
            <a:r>
              <a:rPr lang="en-US" baseline="0" dirty="0" err="1" smtClean="0"/>
              <a:t>rearrangemen</a:t>
            </a:r>
            <a:r>
              <a:rPr lang="en-US" baseline="0" dirty="0" smtClean="0"/>
              <a:t> from a continuum of scattering to a resonant mode controlled by the </a:t>
            </a:r>
            <a:r>
              <a:rPr lang="en-US" baseline="0" dirty="0" err="1" smtClean="0"/>
              <a:t>aplication</a:t>
            </a:r>
            <a:r>
              <a:rPr lang="en-US" baseline="0" dirty="0" smtClean="0"/>
              <a:t> of field.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CA23524F-5968-47EB-818A-AAE915FE9625}" type="slidenum">
              <a:rPr lang="en-US" smtClean="0"/>
              <a:pPr>
                <a:defRPr/>
              </a:pPr>
              <a:t>54</a:t>
            </a:fld>
            <a:endParaRPr lang="en-US"/>
          </a:p>
        </p:txBody>
      </p:sp>
    </p:spTree>
    <p:extLst>
      <p:ext uri="{BB962C8B-B14F-4D97-AF65-F5344CB8AC3E}">
        <p14:creationId xmlns:p14="http://schemas.microsoft.com/office/powerpoint/2010/main" val="24620961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kind of behavior has not ben seen to my </a:t>
            </a:r>
            <a:r>
              <a:rPr lang="en-US" baseline="0" dirty="0" err="1" smtClean="0"/>
              <a:t>knowledege</a:t>
            </a:r>
            <a:r>
              <a:rPr lang="en-US" baseline="0" dirty="0" smtClean="0"/>
              <a:t> in any other heavy fermion system. I think it is a corollary of a nearly ferromagnetic instability that allows for the substantial magnetization of the system in experimentally accessible fields. </a:t>
            </a:r>
          </a:p>
          <a:p>
            <a:endParaRPr lang="en-US" baseline="0" dirty="0" smtClean="0"/>
          </a:p>
          <a:p>
            <a:r>
              <a:rPr lang="en-US" baseline="0" dirty="0" smtClean="0"/>
              <a:t>The mode that emerges thus is nothing but the EPR mode but while ESR is a Q=0 measurement with neutrons we can probe with wave vector dependence of the resonance intensity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CA23524F-5968-47EB-818A-AAE915FE9625}" type="slidenum">
              <a:rPr lang="en-US" smtClean="0"/>
              <a:pPr>
                <a:defRPr/>
              </a:pPr>
              <a:t>55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And there we have the surprise that this peak is localized but not Bragg like in reciprocal space. From the width we infer a correlation length of 6 AA. </a:t>
            </a:r>
          </a:p>
          <a:p>
            <a:endParaRPr lang="en-US" baseline="0" dirty="0" smtClean="0"/>
          </a:p>
          <a:p>
            <a:r>
              <a:rPr lang="en-US" baseline="0" dirty="0" smtClean="0"/>
              <a:t>We can </a:t>
            </a:r>
          </a:p>
        </p:txBody>
      </p:sp>
      <p:sp>
        <p:nvSpPr>
          <p:cNvPr id="4" name="Slide Number Placeholder 3"/>
          <p:cNvSpPr>
            <a:spLocks noGrp="1"/>
          </p:cNvSpPr>
          <p:nvPr>
            <p:ph type="sldNum" sz="quarter" idx="10"/>
          </p:nvPr>
        </p:nvSpPr>
        <p:spPr/>
        <p:txBody>
          <a:bodyPr/>
          <a:lstStyle/>
          <a:p>
            <a:pPr>
              <a:defRPr/>
            </a:pPr>
            <a:fld id="{CA23524F-5968-47EB-818A-AAE915FE9625}" type="slidenum">
              <a:rPr lang="en-US" smtClean="0"/>
              <a:pPr>
                <a:defRPr/>
              </a:pPr>
              <a:t>56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similar interpretation can be applied to our observations in YRS. The resonance</a:t>
            </a:r>
            <a:r>
              <a:rPr lang="en-US" baseline="0" dirty="0" smtClean="0"/>
              <a:t> energy coincides with the ESR frequency. From the Q-space peak width one obtains a spatial extent of 6 AA within the basal plane. Note that this greatly exceeds the size of the spin density distribution on a single 4f site. </a:t>
            </a:r>
          </a:p>
          <a:p>
            <a:endParaRPr lang="en-US" baseline="0" dirty="0" smtClean="0"/>
          </a:p>
          <a:p>
            <a:r>
              <a:rPr lang="en-US" baseline="0" dirty="0" smtClean="0"/>
              <a:t>It does however, compare well to the Kondo length scale that one might extract from dimensional analysis with an effective mass extracted from the </a:t>
            </a:r>
            <a:r>
              <a:rPr lang="en-US" baseline="0" dirty="0" err="1" smtClean="0"/>
              <a:t>Sommerfeld</a:t>
            </a:r>
            <a:r>
              <a:rPr lang="en-US" baseline="0" dirty="0" smtClean="0"/>
              <a:t> constant</a:t>
            </a:r>
          </a:p>
          <a:p>
            <a:endParaRPr lang="en-US" baseline="0" dirty="0" smtClean="0"/>
          </a:p>
          <a:p>
            <a:r>
              <a:rPr lang="en-US" baseline="0" dirty="0" smtClean="0"/>
              <a:t>Regardless of the numerology, the data clearly indicates dressed spins in the high field phase and this is consistent with the concept of this being a magnetized Kondo lattice </a:t>
            </a:r>
            <a:r>
              <a:rPr lang="en-US" baseline="0" dirty="0" err="1" smtClean="0"/>
              <a:t>fermi</a:t>
            </a:r>
            <a:r>
              <a:rPr lang="en-US" baseline="0" dirty="0" smtClean="0"/>
              <a:t> liquid. </a:t>
            </a:r>
          </a:p>
          <a:p>
            <a:endParaRPr lang="en-US" dirty="0"/>
          </a:p>
        </p:txBody>
      </p:sp>
      <p:sp>
        <p:nvSpPr>
          <p:cNvPr id="4" name="Slide Number Placeholder 3"/>
          <p:cNvSpPr>
            <a:spLocks noGrp="1"/>
          </p:cNvSpPr>
          <p:nvPr>
            <p:ph type="sldNum" sz="quarter" idx="10"/>
          </p:nvPr>
        </p:nvSpPr>
        <p:spPr/>
        <p:txBody>
          <a:bodyPr/>
          <a:lstStyle/>
          <a:p>
            <a:pPr>
              <a:defRPr/>
            </a:pPr>
            <a:fld id="{CA23524F-5968-47EB-818A-AAE915FE9625}" type="slidenum">
              <a:rPr lang="en-US" smtClean="0"/>
              <a:pPr>
                <a:defRPr/>
              </a:pPr>
              <a:t>57</a:t>
            </a:fld>
            <a:endParaRPr lang="en-US"/>
          </a:p>
        </p:txBody>
      </p:sp>
    </p:spTree>
    <p:extLst>
      <p:ext uri="{BB962C8B-B14F-4D97-AF65-F5344CB8AC3E}">
        <p14:creationId xmlns:p14="http://schemas.microsoft.com/office/powerpoint/2010/main" val="31640577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p>
        </p:txBody>
      </p:sp>
      <p:sp>
        <p:nvSpPr>
          <p:cNvPr id="41988" name="Slide Number Placeholder 3"/>
          <p:cNvSpPr>
            <a:spLocks noGrp="1"/>
          </p:cNvSpPr>
          <p:nvPr>
            <p:ph type="sldNum" sz="quarter" idx="5"/>
          </p:nvPr>
        </p:nvSpPr>
        <p:spPr>
          <a:noFill/>
        </p:spPr>
        <p:txBody>
          <a:bodyPr/>
          <a:lstStyle/>
          <a:p>
            <a:fld id="{3C738DB0-2858-44AC-89D8-CB8D4037DAD1}" type="slidenum">
              <a:rPr lang="en-US"/>
              <a:pPr/>
              <a:t>58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endParaRPr lang="en-US" smtClean="0"/>
          </a:p>
        </p:txBody>
      </p:sp>
      <p:sp>
        <p:nvSpPr>
          <p:cNvPr id="26628" name="Slide Number Placeholder 3"/>
          <p:cNvSpPr>
            <a:spLocks noGrp="1"/>
          </p:cNvSpPr>
          <p:nvPr>
            <p:ph type="sldNum" sz="quarter" idx="5"/>
          </p:nvPr>
        </p:nvSpPr>
        <p:spPr>
          <a:noFill/>
        </p:spPr>
        <p:txBody>
          <a:bodyPr/>
          <a:lstStyle/>
          <a:p>
            <a:fld id="{D4EA9497-228A-48D8-A512-C01721FDEC08}" type="slidenum">
              <a:rPr lang="en-US"/>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smtClean="0"/>
          </a:p>
        </p:txBody>
      </p:sp>
      <p:sp>
        <p:nvSpPr>
          <p:cNvPr id="27652" name="Slide Number Placeholder 3"/>
          <p:cNvSpPr>
            <a:spLocks noGrp="1"/>
          </p:cNvSpPr>
          <p:nvPr>
            <p:ph type="sldNum" sz="quarter" idx="5"/>
          </p:nvPr>
        </p:nvSpPr>
        <p:spPr>
          <a:noFill/>
        </p:spPr>
        <p:txBody>
          <a:bodyPr/>
          <a:lstStyle/>
          <a:p>
            <a:fld id="{37638A32-B0FC-4D82-8AC3-67791984C8DB}" type="slidenum">
              <a:rPr lang="en-US"/>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endParaRPr lang="en-US" smtClean="0"/>
          </a:p>
        </p:txBody>
      </p:sp>
      <p:sp>
        <p:nvSpPr>
          <p:cNvPr id="28676" name="Slide Number Placeholder 3"/>
          <p:cNvSpPr>
            <a:spLocks noGrp="1"/>
          </p:cNvSpPr>
          <p:nvPr>
            <p:ph type="sldNum" sz="quarter" idx="5"/>
          </p:nvPr>
        </p:nvSpPr>
        <p:spPr>
          <a:noFill/>
        </p:spPr>
        <p:txBody>
          <a:bodyPr/>
          <a:lstStyle/>
          <a:p>
            <a:fld id="{3EB45B60-F8E1-4048-A451-5487884D1F0C}" type="slidenum">
              <a:rPr lang="en-US"/>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endParaRPr lang="en-US" smtClean="0"/>
          </a:p>
        </p:txBody>
      </p:sp>
      <p:sp>
        <p:nvSpPr>
          <p:cNvPr id="29700" name="Slide Number Placeholder 3"/>
          <p:cNvSpPr>
            <a:spLocks noGrp="1"/>
          </p:cNvSpPr>
          <p:nvPr>
            <p:ph type="sldNum" sz="quarter" idx="5"/>
          </p:nvPr>
        </p:nvSpPr>
        <p:spPr>
          <a:noFill/>
        </p:spPr>
        <p:txBody>
          <a:bodyPr/>
          <a:lstStyle/>
          <a:p>
            <a:fld id="{09E896E7-3E3D-4249-BAB8-7F1662835B2D}" type="slidenum">
              <a:rPr lang="en-US"/>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endParaRPr lang="en-US" smtClean="0"/>
          </a:p>
        </p:txBody>
      </p:sp>
      <p:sp>
        <p:nvSpPr>
          <p:cNvPr id="30724" name="Slide Number Placeholder 3"/>
          <p:cNvSpPr>
            <a:spLocks noGrp="1"/>
          </p:cNvSpPr>
          <p:nvPr>
            <p:ph type="sldNum" sz="quarter" idx="5"/>
          </p:nvPr>
        </p:nvSpPr>
        <p:spPr>
          <a:noFill/>
        </p:spPr>
        <p:txBody>
          <a:bodyPr/>
          <a:lstStyle/>
          <a:p>
            <a:fld id="{98A9454F-80FA-42EF-86D1-3FF0A197083F}" type="slidenum">
              <a:rPr lang="en-US"/>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320505"/>
            <a:ext cx="7772400" cy="1470025"/>
          </a:xfrm>
        </p:spPr>
        <p:txBody>
          <a:bodyPr/>
          <a:lstStyle>
            <a:lvl1pPr>
              <a:defRPr b="1">
                <a:solidFill>
                  <a:srgbClr val="953735"/>
                </a:solidFill>
              </a:defRPr>
            </a:lvl1pPr>
          </a:lstStyle>
          <a:p>
            <a:r>
              <a:rPr lang="en-US" dirty="0" smtClean="0"/>
              <a:t>Presentation Title Here</a:t>
            </a:r>
            <a:endParaRPr lang="en-US" dirty="0"/>
          </a:p>
        </p:txBody>
      </p:sp>
      <p:sp>
        <p:nvSpPr>
          <p:cNvPr id="3" name="Subtitle 2"/>
          <p:cNvSpPr>
            <a:spLocks noGrp="1"/>
          </p:cNvSpPr>
          <p:nvPr>
            <p:ph type="subTitle" idx="1" hasCustomPrompt="1"/>
          </p:nvPr>
        </p:nvSpPr>
        <p:spPr>
          <a:xfrm>
            <a:off x="1371601" y="3669570"/>
            <a:ext cx="6400800" cy="788040"/>
          </a:xfrm>
        </p:spPr>
        <p:txBody>
          <a:bodyP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Style</a:t>
            </a: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rgbClr val="953735"/>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rgbClr val="953735"/>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r>
              <a:rPr lang="en-US" smtClean="0"/>
              <a:t>ACNS 6/29/10</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9356154-8D53-46A6-9174-F3FD3C106013}" type="slidenum">
              <a:rPr lang="en-US" smtClean="0"/>
              <a:pPr/>
              <a:t>‹#›</a:t>
            </a:fld>
            <a:endParaRPr lang="en-US"/>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normAutofit/>
          </a:bodyPr>
          <a:lstStyle>
            <a:lvl1pPr>
              <a:defRPr sz="4000" b="1">
                <a:solidFill>
                  <a:srgbClr val="953735"/>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rgbClr val="953735"/>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r>
              <a:rPr lang="en-US" smtClean="0"/>
              <a:t>ACNS 6/29/10</a:t>
            </a: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GB"/>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70D2A30-B7F9-497C-997D-26015DD24BF9}" type="slidenum">
              <a:rPr lang="en-GB"/>
              <a:pPr>
                <a:defRPr/>
              </a:pPr>
              <a:t>‹#›</a:t>
            </a:fld>
            <a:endParaRPr lang="en-GB"/>
          </a:p>
        </p:txBody>
      </p:sp>
    </p:spTree>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9144000" cy="6858000"/>
            <a:chOff x="0" y="0"/>
            <a:chExt cx="5760" cy="4320"/>
          </a:xfrm>
        </p:grpSpPr>
        <p:sp>
          <p:nvSpPr>
            <p:cNvPr id="5123"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2400" smtClean="0">
                <a:solidFill>
                  <a:srgbClr val="000000"/>
                </a:solidFill>
                <a:latin typeface="Times New Roman" charset="0"/>
                <a:ea typeface="ＭＳ Ｐゴシック" charset="0"/>
              </a:endParaRPr>
            </a:p>
          </p:txBody>
        </p:sp>
        <p:sp>
          <p:nvSpPr>
            <p:cNvPr id="5124"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smtClean="0">
                <a:solidFill>
                  <a:srgbClr val="000000"/>
                </a:solidFill>
                <a:latin typeface="Times New Roman" charset="0"/>
                <a:ea typeface="ＭＳ Ｐゴシック" charset="0"/>
              </a:endParaRPr>
            </a:p>
          </p:txBody>
        </p:sp>
        <p:grpSp>
          <p:nvGrpSpPr>
            <p:cNvPr id="5125" name="Group 5"/>
            <p:cNvGrpSpPr>
              <a:grpSpLocks/>
            </p:cNvGrpSpPr>
            <p:nvPr/>
          </p:nvGrpSpPr>
          <p:grpSpPr bwMode="auto">
            <a:xfrm>
              <a:off x="0" y="672"/>
              <a:ext cx="1806" cy="1989"/>
              <a:chOff x="0" y="672"/>
              <a:chExt cx="1806" cy="1989"/>
            </a:xfrm>
          </p:grpSpPr>
          <p:sp>
            <p:nvSpPr>
              <p:cNvPr id="5126"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smtClean="0">
                  <a:solidFill>
                    <a:srgbClr val="000000"/>
                  </a:solidFill>
                  <a:latin typeface="Times New Roman" charset="0"/>
                  <a:ea typeface="ＭＳ Ｐゴシック" charset="0"/>
                </a:endParaRPr>
              </a:p>
            </p:txBody>
          </p:sp>
          <p:sp>
            <p:nvSpPr>
              <p:cNvPr id="5127"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smtClean="0">
                  <a:solidFill>
                    <a:srgbClr val="000000"/>
                  </a:solidFill>
                  <a:latin typeface="Times New Roman" charset="0"/>
                  <a:ea typeface="ＭＳ Ｐゴシック" charset="0"/>
                </a:endParaRPr>
              </a:p>
            </p:txBody>
          </p:sp>
          <p:sp>
            <p:nvSpPr>
              <p:cNvPr id="5128"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smtClean="0">
                  <a:solidFill>
                    <a:srgbClr val="000000"/>
                  </a:solidFill>
                  <a:latin typeface="Times New Roman" charset="0"/>
                  <a:ea typeface="ＭＳ Ｐゴシック" charset="0"/>
                </a:endParaRPr>
              </a:p>
            </p:txBody>
          </p:sp>
          <p:sp>
            <p:nvSpPr>
              <p:cNvPr id="5129"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smtClean="0">
                  <a:solidFill>
                    <a:srgbClr val="000000"/>
                  </a:solidFill>
                  <a:latin typeface="Times New Roman" charset="0"/>
                  <a:ea typeface="ＭＳ Ｐゴシック" charset="0"/>
                </a:endParaRPr>
              </a:p>
            </p:txBody>
          </p:sp>
          <p:sp>
            <p:nvSpPr>
              <p:cNvPr id="5130"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smtClean="0">
                  <a:solidFill>
                    <a:srgbClr val="000000"/>
                  </a:solidFill>
                  <a:latin typeface="Times New Roman" charset="0"/>
                  <a:ea typeface="ＭＳ Ｐゴシック" charset="0"/>
                </a:endParaRPr>
              </a:p>
            </p:txBody>
          </p:sp>
          <p:sp>
            <p:nvSpPr>
              <p:cNvPr id="5131"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smtClean="0">
                  <a:solidFill>
                    <a:srgbClr val="000000"/>
                  </a:solidFill>
                  <a:latin typeface="Times New Roman" charset="0"/>
                  <a:ea typeface="ＭＳ Ｐゴシック" charset="0"/>
                </a:endParaRPr>
              </a:p>
            </p:txBody>
          </p:sp>
          <p:sp>
            <p:nvSpPr>
              <p:cNvPr id="5132"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smtClean="0">
                  <a:solidFill>
                    <a:srgbClr val="000000"/>
                  </a:solidFill>
                  <a:latin typeface="Times New Roman" charset="0"/>
                  <a:ea typeface="ＭＳ Ｐゴシック" charset="0"/>
                </a:endParaRPr>
              </a:p>
            </p:txBody>
          </p:sp>
          <p:sp>
            <p:nvSpPr>
              <p:cNvPr id="5133"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smtClean="0">
                  <a:solidFill>
                    <a:srgbClr val="000000"/>
                  </a:solidFill>
                  <a:latin typeface="Times New Roman" charset="0"/>
                  <a:ea typeface="ＭＳ Ｐゴシック" charset="0"/>
                </a:endParaRPr>
              </a:p>
            </p:txBody>
          </p:sp>
          <p:sp>
            <p:nvSpPr>
              <p:cNvPr id="5134"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smtClean="0">
                  <a:solidFill>
                    <a:srgbClr val="000000"/>
                  </a:solidFill>
                  <a:latin typeface="Times New Roman" charset="0"/>
                  <a:ea typeface="ＭＳ Ｐゴシック" charset="0"/>
                </a:endParaRPr>
              </a:p>
            </p:txBody>
          </p:sp>
          <p:sp>
            <p:nvSpPr>
              <p:cNvPr id="5135"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smtClean="0">
                  <a:solidFill>
                    <a:srgbClr val="000000"/>
                  </a:solidFill>
                  <a:latin typeface="Times New Roman" charset="0"/>
                  <a:ea typeface="ＭＳ Ｐゴシック" charset="0"/>
                </a:endParaRPr>
              </a:p>
            </p:txBody>
          </p:sp>
        </p:grpSp>
      </p:grpSp>
      <p:sp>
        <p:nvSpPr>
          <p:cNvPr id="5136" name="Rectangle 16"/>
          <p:cNvSpPr>
            <a:spLocks noGrp="1" noChangeArrowheads="1"/>
          </p:cNvSpPr>
          <p:nvPr>
            <p:ph type="dt" sz="half" idx="2"/>
          </p:nvPr>
        </p:nvSpPr>
        <p:spPr>
          <a:xfrm>
            <a:off x="457200" y="6248400"/>
            <a:ext cx="2133600" cy="457200"/>
          </a:xfrm>
        </p:spPr>
        <p:txBody>
          <a:bodyPr/>
          <a:lstStyle>
            <a:lvl1pPr>
              <a:defRPr/>
            </a:lvl1pPr>
          </a:lstStyle>
          <a:p>
            <a:endParaRPr lang="en-US">
              <a:solidFill>
                <a:srgbClr val="000000"/>
              </a:solidFill>
              <a:latin typeface="Arial"/>
              <a:ea typeface="ＭＳ Ｐゴシック"/>
            </a:endParaRPr>
          </a:p>
        </p:txBody>
      </p:sp>
      <p:sp>
        <p:nvSpPr>
          <p:cNvPr id="5137" name="Rectangle 17"/>
          <p:cNvSpPr>
            <a:spLocks noGrp="1" noChangeArrowheads="1"/>
          </p:cNvSpPr>
          <p:nvPr>
            <p:ph type="ftr" sz="quarter" idx="3"/>
          </p:nvPr>
        </p:nvSpPr>
        <p:spPr/>
        <p:txBody>
          <a:bodyPr/>
          <a:lstStyle>
            <a:lvl1pPr>
              <a:defRPr/>
            </a:lvl1pPr>
          </a:lstStyle>
          <a:p>
            <a:endParaRPr lang="en-US">
              <a:solidFill>
                <a:srgbClr val="000000"/>
              </a:solidFill>
              <a:latin typeface="Arial"/>
              <a:ea typeface="ＭＳ Ｐゴシック"/>
            </a:endParaRPr>
          </a:p>
        </p:txBody>
      </p:sp>
      <p:sp>
        <p:nvSpPr>
          <p:cNvPr id="5138" name="Rectangle 18"/>
          <p:cNvSpPr>
            <a:spLocks noGrp="1" noChangeArrowheads="1"/>
          </p:cNvSpPr>
          <p:nvPr>
            <p:ph type="sldNum" sz="quarter" idx="4"/>
          </p:nvPr>
        </p:nvSpPr>
        <p:spPr/>
        <p:txBody>
          <a:bodyPr/>
          <a:lstStyle>
            <a:lvl1pPr>
              <a:defRPr/>
            </a:lvl1pPr>
          </a:lstStyle>
          <a:p>
            <a:fld id="{D5CF8B92-FB6F-0E4F-975D-0F98B48A4B48}" type="slidenum">
              <a:rPr lang="en-US">
                <a:solidFill>
                  <a:srgbClr val="000000"/>
                </a:solidFill>
                <a:ea typeface="ＭＳ Ｐゴシック"/>
              </a:rPr>
              <a:pPr/>
              <a:t>‹#›</a:t>
            </a:fld>
            <a:endParaRPr lang="en-US">
              <a:solidFill>
                <a:srgbClr val="000000"/>
              </a:solidFill>
              <a:ea typeface="ＭＳ Ｐゴシック"/>
            </a:endParaRPr>
          </a:p>
        </p:txBody>
      </p:sp>
      <p:sp>
        <p:nvSpPr>
          <p:cNvPr id="5139"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en-US" noProof="0" smtClean="0"/>
              <a:t>Click to edit Master title style</a:t>
            </a:r>
          </a:p>
        </p:txBody>
      </p:sp>
      <p:sp>
        <p:nvSpPr>
          <p:cNvPr id="5140" name="Rectangle 20"/>
          <p:cNvSpPr>
            <a:spLocks noGrp="1" noChangeArrowheads="1"/>
          </p:cNvSpPr>
          <p:nvPr>
            <p:ph type="subTitle" idx="1"/>
          </p:nvPr>
        </p:nvSpPr>
        <p:spPr>
          <a:xfrm>
            <a:off x="2971800" y="4267200"/>
            <a:ext cx="6019800" cy="1752600"/>
          </a:xfrm>
        </p:spPr>
        <p:txBody>
          <a:bodyPr/>
          <a:lstStyle>
            <a:lvl1pPr marL="0" indent="0">
              <a:buFont typeface="Wingdings" charset="0"/>
              <a:buNone/>
              <a:defRPr sz="3400"/>
            </a:lvl1pPr>
          </a:lstStyle>
          <a:p>
            <a:pPr lvl="0"/>
            <a:r>
              <a:rPr lang="en-US" noProof="0" smtClean="0"/>
              <a:t>Click to edit Master subtitle style</a:t>
            </a:r>
          </a:p>
        </p:txBody>
      </p:sp>
    </p:spTree>
    <p:extLst>
      <p:ext uri="{BB962C8B-B14F-4D97-AF65-F5344CB8AC3E}">
        <p14:creationId xmlns:p14="http://schemas.microsoft.com/office/powerpoint/2010/main" val="1974035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1"/>
          </p:nvPr>
        </p:nvSpPr>
        <p:spPr/>
        <p:txBody>
          <a:bodyPr/>
          <a:lstStyle>
            <a:lvl1pPr>
              <a:defRPr/>
            </a:lvl1pPr>
          </a:lstStyle>
          <a:p>
            <a:fld id="{B4E97AEC-B474-264F-A945-C620C47A1EEE}" type="slidenum">
              <a:rPr lang="en-US">
                <a:solidFill>
                  <a:srgbClr val="000000"/>
                </a:solidFill>
                <a:ea typeface="ＭＳ Ｐゴシック"/>
              </a:rPr>
              <a:pPr/>
              <a:t>‹#›</a:t>
            </a:fld>
            <a:endParaRPr lang="en-US">
              <a:solidFill>
                <a:srgbClr val="000000"/>
              </a:solidFill>
              <a:ea typeface="ＭＳ Ｐゴシック"/>
            </a:endParaRPr>
          </a:p>
        </p:txBody>
      </p:sp>
      <p:sp>
        <p:nvSpPr>
          <p:cNvPr id="6" name="Date Placeholder 5"/>
          <p:cNvSpPr>
            <a:spLocks noGrp="1"/>
          </p:cNvSpPr>
          <p:nvPr>
            <p:ph type="dt" sz="half" idx="12"/>
          </p:nvPr>
        </p:nvSpPr>
        <p:spPr/>
        <p:txBody>
          <a:bodyPr/>
          <a:lstStyle>
            <a:lvl1pPr>
              <a:defRPr/>
            </a:lvl1pPr>
          </a:lstStyle>
          <a:p>
            <a:endParaRPr lang="en-US">
              <a:solidFill>
                <a:srgbClr val="000000"/>
              </a:solidFill>
              <a:latin typeface="Arial"/>
              <a:ea typeface="ＭＳ Ｐゴシック"/>
            </a:endParaRPr>
          </a:p>
        </p:txBody>
      </p:sp>
    </p:spTree>
    <p:extLst>
      <p:ext uri="{BB962C8B-B14F-4D97-AF65-F5344CB8AC3E}">
        <p14:creationId xmlns:p14="http://schemas.microsoft.com/office/powerpoint/2010/main" val="1106176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1"/>
          </p:nvPr>
        </p:nvSpPr>
        <p:spPr/>
        <p:txBody>
          <a:bodyPr/>
          <a:lstStyle>
            <a:lvl1pPr>
              <a:defRPr/>
            </a:lvl1pPr>
          </a:lstStyle>
          <a:p>
            <a:fld id="{42A17BCB-9FC2-964B-AF74-35422DE1F8AA}" type="slidenum">
              <a:rPr lang="en-US">
                <a:solidFill>
                  <a:srgbClr val="000000"/>
                </a:solidFill>
                <a:ea typeface="ＭＳ Ｐゴシック"/>
              </a:rPr>
              <a:pPr/>
              <a:t>‹#›</a:t>
            </a:fld>
            <a:endParaRPr lang="en-US">
              <a:solidFill>
                <a:srgbClr val="000000"/>
              </a:solidFill>
              <a:ea typeface="ＭＳ Ｐゴシック"/>
            </a:endParaRPr>
          </a:p>
        </p:txBody>
      </p:sp>
      <p:sp>
        <p:nvSpPr>
          <p:cNvPr id="6" name="Date Placeholder 5"/>
          <p:cNvSpPr>
            <a:spLocks noGrp="1"/>
          </p:cNvSpPr>
          <p:nvPr>
            <p:ph type="dt" sz="half" idx="12"/>
          </p:nvPr>
        </p:nvSpPr>
        <p:spPr/>
        <p:txBody>
          <a:bodyPr/>
          <a:lstStyle>
            <a:lvl1pPr>
              <a:defRPr/>
            </a:lvl1pPr>
          </a:lstStyle>
          <a:p>
            <a:endParaRPr lang="en-US">
              <a:solidFill>
                <a:srgbClr val="000000"/>
              </a:solidFill>
              <a:latin typeface="Arial"/>
              <a:ea typeface="ＭＳ Ｐゴシック"/>
            </a:endParaRPr>
          </a:p>
        </p:txBody>
      </p:sp>
    </p:spTree>
    <p:extLst>
      <p:ext uri="{BB962C8B-B14F-4D97-AF65-F5344CB8AC3E}">
        <p14:creationId xmlns:p14="http://schemas.microsoft.com/office/powerpoint/2010/main" val="1728573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1"/>
          </p:nvPr>
        </p:nvSpPr>
        <p:spPr/>
        <p:txBody>
          <a:bodyPr/>
          <a:lstStyle>
            <a:lvl1pPr>
              <a:defRPr/>
            </a:lvl1pPr>
          </a:lstStyle>
          <a:p>
            <a:fld id="{EE09E101-8E19-4B41-94EB-3B9BCC390028}" type="slidenum">
              <a:rPr lang="en-US">
                <a:solidFill>
                  <a:srgbClr val="000000"/>
                </a:solidFill>
                <a:ea typeface="ＭＳ Ｐゴシック"/>
              </a:rPr>
              <a:pPr/>
              <a:t>‹#›</a:t>
            </a:fld>
            <a:endParaRPr lang="en-US">
              <a:solidFill>
                <a:srgbClr val="000000"/>
              </a:solidFill>
              <a:ea typeface="ＭＳ Ｐゴシック"/>
            </a:endParaRPr>
          </a:p>
        </p:txBody>
      </p:sp>
      <p:sp>
        <p:nvSpPr>
          <p:cNvPr id="7" name="Date Placeholder 6"/>
          <p:cNvSpPr>
            <a:spLocks noGrp="1"/>
          </p:cNvSpPr>
          <p:nvPr>
            <p:ph type="dt" sz="half" idx="12"/>
          </p:nvPr>
        </p:nvSpPr>
        <p:spPr/>
        <p:txBody>
          <a:bodyPr/>
          <a:lstStyle>
            <a:lvl1pPr>
              <a:defRPr/>
            </a:lvl1pPr>
          </a:lstStyle>
          <a:p>
            <a:endParaRPr lang="en-US">
              <a:solidFill>
                <a:srgbClr val="000000"/>
              </a:solidFill>
              <a:latin typeface="Arial"/>
              <a:ea typeface="ＭＳ Ｐゴシック"/>
            </a:endParaRPr>
          </a:p>
        </p:txBody>
      </p:sp>
    </p:spTree>
    <p:extLst>
      <p:ext uri="{BB962C8B-B14F-4D97-AF65-F5344CB8AC3E}">
        <p14:creationId xmlns:p14="http://schemas.microsoft.com/office/powerpoint/2010/main" val="3152997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solidFill>
                <a:srgbClr val="000000"/>
              </a:solidFill>
              <a:latin typeface="Arial"/>
              <a:ea typeface="ＭＳ Ｐゴシック"/>
            </a:endParaRPr>
          </a:p>
        </p:txBody>
      </p:sp>
      <p:sp>
        <p:nvSpPr>
          <p:cNvPr id="8" name="Slide Number Placeholder 7"/>
          <p:cNvSpPr>
            <a:spLocks noGrp="1"/>
          </p:cNvSpPr>
          <p:nvPr>
            <p:ph type="sldNum" sz="quarter" idx="11"/>
          </p:nvPr>
        </p:nvSpPr>
        <p:spPr/>
        <p:txBody>
          <a:bodyPr/>
          <a:lstStyle>
            <a:lvl1pPr>
              <a:defRPr/>
            </a:lvl1pPr>
          </a:lstStyle>
          <a:p>
            <a:fld id="{55931841-0C2C-8F45-A90E-B7BEB1B98F00}" type="slidenum">
              <a:rPr lang="en-US">
                <a:solidFill>
                  <a:srgbClr val="000000"/>
                </a:solidFill>
                <a:ea typeface="ＭＳ Ｐゴシック"/>
              </a:rPr>
              <a:pPr/>
              <a:t>‹#›</a:t>
            </a:fld>
            <a:endParaRPr lang="en-US">
              <a:solidFill>
                <a:srgbClr val="000000"/>
              </a:solidFill>
              <a:ea typeface="ＭＳ Ｐゴシック"/>
            </a:endParaRPr>
          </a:p>
        </p:txBody>
      </p:sp>
      <p:sp>
        <p:nvSpPr>
          <p:cNvPr id="9" name="Date Placeholder 8"/>
          <p:cNvSpPr>
            <a:spLocks noGrp="1"/>
          </p:cNvSpPr>
          <p:nvPr>
            <p:ph type="dt" sz="half" idx="12"/>
          </p:nvPr>
        </p:nvSpPr>
        <p:spPr/>
        <p:txBody>
          <a:bodyPr/>
          <a:lstStyle>
            <a:lvl1pPr>
              <a:defRPr/>
            </a:lvl1pPr>
          </a:lstStyle>
          <a:p>
            <a:endParaRPr lang="en-US">
              <a:solidFill>
                <a:srgbClr val="000000"/>
              </a:solidFill>
              <a:latin typeface="Arial"/>
              <a:ea typeface="ＭＳ Ｐゴシック"/>
            </a:endParaRPr>
          </a:p>
        </p:txBody>
      </p:sp>
    </p:spTree>
    <p:extLst>
      <p:ext uri="{BB962C8B-B14F-4D97-AF65-F5344CB8AC3E}">
        <p14:creationId xmlns:p14="http://schemas.microsoft.com/office/powerpoint/2010/main" val="785116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1"/>
          </p:nvPr>
        </p:nvSpPr>
        <p:spPr/>
        <p:txBody>
          <a:bodyPr/>
          <a:lstStyle>
            <a:lvl1pPr>
              <a:defRPr/>
            </a:lvl1pPr>
          </a:lstStyle>
          <a:p>
            <a:fld id="{0CF0FE83-828A-0043-A411-E62DBA5FCF05}" type="slidenum">
              <a:rPr lang="en-US">
                <a:solidFill>
                  <a:srgbClr val="000000"/>
                </a:solidFill>
                <a:ea typeface="ＭＳ Ｐゴシック"/>
              </a:rPr>
              <a:pPr/>
              <a:t>‹#›</a:t>
            </a:fld>
            <a:endParaRPr lang="en-US">
              <a:solidFill>
                <a:srgbClr val="000000"/>
              </a:solidFill>
              <a:ea typeface="ＭＳ Ｐゴシック"/>
            </a:endParaRPr>
          </a:p>
        </p:txBody>
      </p:sp>
      <p:sp>
        <p:nvSpPr>
          <p:cNvPr id="5" name="Date Placeholder 4"/>
          <p:cNvSpPr>
            <a:spLocks noGrp="1"/>
          </p:cNvSpPr>
          <p:nvPr>
            <p:ph type="dt" sz="half" idx="12"/>
          </p:nvPr>
        </p:nvSpPr>
        <p:spPr/>
        <p:txBody>
          <a:bodyPr/>
          <a:lstStyle>
            <a:lvl1pPr>
              <a:defRPr/>
            </a:lvl1pPr>
          </a:lstStyle>
          <a:p>
            <a:endParaRPr lang="en-US">
              <a:solidFill>
                <a:srgbClr val="000000"/>
              </a:solidFill>
              <a:latin typeface="Arial"/>
              <a:ea typeface="ＭＳ Ｐゴシック"/>
            </a:endParaRPr>
          </a:p>
        </p:txBody>
      </p:sp>
    </p:spTree>
    <p:extLst>
      <p:ext uri="{BB962C8B-B14F-4D97-AF65-F5344CB8AC3E}">
        <p14:creationId xmlns:p14="http://schemas.microsoft.com/office/powerpoint/2010/main" val="2057105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solidFill>
                <a:srgbClr val="000000"/>
              </a:solidFill>
              <a:latin typeface="Arial"/>
              <a:ea typeface="ＭＳ Ｐゴシック"/>
            </a:endParaRPr>
          </a:p>
        </p:txBody>
      </p:sp>
      <p:sp>
        <p:nvSpPr>
          <p:cNvPr id="3" name="Slide Number Placeholder 2"/>
          <p:cNvSpPr>
            <a:spLocks noGrp="1"/>
          </p:cNvSpPr>
          <p:nvPr>
            <p:ph type="sldNum" sz="quarter" idx="11"/>
          </p:nvPr>
        </p:nvSpPr>
        <p:spPr/>
        <p:txBody>
          <a:bodyPr/>
          <a:lstStyle>
            <a:lvl1pPr>
              <a:defRPr/>
            </a:lvl1pPr>
          </a:lstStyle>
          <a:p>
            <a:fld id="{863F724F-DB71-654F-BE53-B7A575727C70}" type="slidenum">
              <a:rPr lang="en-US">
                <a:solidFill>
                  <a:srgbClr val="000000"/>
                </a:solidFill>
                <a:ea typeface="ＭＳ Ｐゴシック"/>
              </a:rPr>
              <a:pPr/>
              <a:t>‹#›</a:t>
            </a:fld>
            <a:endParaRPr lang="en-US">
              <a:solidFill>
                <a:srgbClr val="000000"/>
              </a:solidFill>
              <a:ea typeface="ＭＳ Ｐゴシック"/>
            </a:endParaRPr>
          </a:p>
        </p:txBody>
      </p:sp>
      <p:sp>
        <p:nvSpPr>
          <p:cNvPr id="4" name="Date Placeholder 3"/>
          <p:cNvSpPr>
            <a:spLocks noGrp="1"/>
          </p:cNvSpPr>
          <p:nvPr>
            <p:ph type="dt" sz="half" idx="12"/>
          </p:nvPr>
        </p:nvSpPr>
        <p:spPr/>
        <p:txBody>
          <a:bodyPr/>
          <a:lstStyle>
            <a:lvl1pPr>
              <a:defRPr/>
            </a:lvl1pPr>
          </a:lstStyle>
          <a:p>
            <a:endParaRPr lang="en-US">
              <a:solidFill>
                <a:srgbClr val="000000"/>
              </a:solidFill>
              <a:latin typeface="Arial"/>
              <a:ea typeface="ＭＳ Ｐゴシック"/>
            </a:endParaRPr>
          </a:p>
        </p:txBody>
      </p:sp>
    </p:spTree>
    <p:extLst>
      <p:ext uri="{BB962C8B-B14F-4D97-AF65-F5344CB8AC3E}">
        <p14:creationId xmlns:p14="http://schemas.microsoft.com/office/powerpoint/2010/main" val="4175332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rgbClr val="953735"/>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b="1">
                <a:solidFill>
                  <a:schemeClr val="accent2">
                    <a:lumMod val="75000"/>
                  </a:schemeClr>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1"/>
          </p:nvPr>
        </p:nvSpPr>
        <p:spPr/>
        <p:txBody>
          <a:bodyPr/>
          <a:lstStyle>
            <a:lvl1pPr>
              <a:defRPr/>
            </a:lvl1pPr>
          </a:lstStyle>
          <a:p>
            <a:fld id="{34297884-A1D7-0349-927C-60CE64222AA8}" type="slidenum">
              <a:rPr lang="en-US">
                <a:solidFill>
                  <a:srgbClr val="000000"/>
                </a:solidFill>
                <a:ea typeface="ＭＳ Ｐゴシック"/>
              </a:rPr>
              <a:pPr/>
              <a:t>‹#›</a:t>
            </a:fld>
            <a:endParaRPr lang="en-US">
              <a:solidFill>
                <a:srgbClr val="000000"/>
              </a:solidFill>
              <a:ea typeface="ＭＳ Ｐゴシック"/>
            </a:endParaRPr>
          </a:p>
        </p:txBody>
      </p:sp>
      <p:sp>
        <p:nvSpPr>
          <p:cNvPr id="7" name="Date Placeholder 6"/>
          <p:cNvSpPr>
            <a:spLocks noGrp="1"/>
          </p:cNvSpPr>
          <p:nvPr>
            <p:ph type="dt" sz="half" idx="12"/>
          </p:nvPr>
        </p:nvSpPr>
        <p:spPr/>
        <p:txBody>
          <a:bodyPr/>
          <a:lstStyle>
            <a:lvl1pPr>
              <a:defRPr/>
            </a:lvl1pPr>
          </a:lstStyle>
          <a:p>
            <a:endParaRPr lang="en-US">
              <a:solidFill>
                <a:srgbClr val="000000"/>
              </a:solidFill>
              <a:latin typeface="Arial"/>
              <a:ea typeface="ＭＳ Ｐゴシック"/>
            </a:endParaRPr>
          </a:p>
        </p:txBody>
      </p:sp>
    </p:spTree>
    <p:extLst>
      <p:ext uri="{BB962C8B-B14F-4D97-AF65-F5344CB8AC3E}">
        <p14:creationId xmlns:p14="http://schemas.microsoft.com/office/powerpoint/2010/main" val="1898395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1"/>
          </p:nvPr>
        </p:nvSpPr>
        <p:spPr/>
        <p:txBody>
          <a:bodyPr/>
          <a:lstStyle>
            <a:lvl1pPr>
              <a:defRPr/>
            </a:lvl1pPr>
          </a:lstStyle>
          <a:p>
            <a:fld id="{B44276B0-BECB-E14F-B7D9-EAB7C6C370C2}" type="slidenum">
              <a:rPr lang="en-US">
                <a:solidFill>
                  <a:srgbClr val="000000"/>
                </a:solidFill>
                <a:ea typeface="ＭＳ Ｐゴシック"/>
              </a:rPr>
              <a:pPr/>
              <a:t>‹#›</a:t>
            </a:fld>
            <a:endParaRPr lang="en-US">
              <a:solidFill>
                <a:srgbClr val="000000"/>
              </a:solidFill>
              <a:ea typeface="ＭＳ Ｐゴシック"/>
            </a:endParaRPr>
          </a:p>
        </p:txBody>
      </p:sp>
      <p:sp>
        <p:nvSpPr>
          <p:cNvPr id="7" name="Date Placeholder 6"/>
          <p:cNvSpPr>
            <a:spLocks noGrp="1"/>
          </p:cNvSpPr>
          <p:nvPr>
            <p:ph type="dt" sz="half" idx="12"/>
          </p:nvPr>
        </p:nvSpPr>
        <p:spPr/>
        <p:txBody>
          <a:bodyPr/>
          <a:lstStyle>
            <a:lvl1pPr>
              <a:defRPr/>
            </a:lvl1pPr>
          </a:lstStyle>
          <a:p>
            <a:endParaRPr lang="en-US">
              <a:solidFill>
                <a:srgbClr val="000000"/>
              </a:solidFill>
              <a:latin typeface="Arial"/>
              <a:ea typeface="ＭＳ Ｐゴシック"/>
            </a:endParaRPr>
          </a:p>
        </p:txBody>
      </p:sp>
    </p:spTree>
    <p:extLst>
      <p:ext uri="{BB962C8B-B14F-4D97-AF65-F5344CB8AC3E}">
        <p14:creationId xmlns:p14="http://schemas.microsoft.com/office/powerpoint/2010/main" val="1870697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1"/>
          </p:nvPr>
        </p:nvSpPr>
        <p:spPr/>
        <p:txBody>
          <a:bodyPr/>
          <a:lstStyle>
            <a:lvl1pPr>
              <a:defRPr/>
            </a:lvl1pPr>
          </a:lstStyle>
          <a:p>
            <a:fld id="{422BDD4B-E07D-CE4C-948F-34C9E62B4EAF}" type="slidenum">
              <a:rPr lang="en-US">
                <a:solidFill>
                  <a:srgbClr val="000000"/>
                </a:solidFill>
                <a:ea typeface="ＭＳ Ｐゴシック"/>
              </a:rPr>
              <a:pPr/>
              <a:t>‹#›</a:t>
            </a:fld>
            <a:endParaRPr lang="en-US">
              <a:solidFill>
                <a:srgbClr val="000000"/>
              </a:solidFill>
              <a:ea typeface="ＭＳ Ｐゴシック"/>
            </a:endParaRPr>
          </a:p>
        </p:txBody>
      </p:sp>
      <p:sp>
        <p:nvSpPr>
          <p:cNvPr id="6" name="Date Placeholder 5"/>
          <p:cNvSpPr>
            <a:spLocks noGrp="1"/>
          </p:cNvSpPr>
          <p:nvPr>
            <p:ph type="dt" sz="half" idx="12"/>
          </p:nvPr>
        </p:nvSpPr>
        <p:spPr/>
        <p:txBody>
          <a:bodyPr/>
          <a:lstStyle>
            <a:lvl1pPr>
              <a:defRPr/>
            </a:lvl1pPr>
          </a:lstStyle>
          <a:p>
            <a:endParaRPr lang="en-US">
              <a:solidFill>
                <a:srgbClr val="000000"/>
              </a:solidFill>
              <a:latin typeface="Arial"/>
              <a:ea typeface="ＭＳ Ｐゴシック"/>
            </a:endParaRPr>
          </a:p>
        </p:txBody>
      </p:sp>
    </p:spTree>
    <p:extLst>
      <p:ext uri="{BB962C8B-B14F-4D97-AF65-F5344CB8AC3E}">
        <p14:creationId xmlns:p14="http://schemas.microsoft.com/office/powerpoint/2010/main" val="2807222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1"/>
          </p:nvPr>
        </p:nvSpPr>
        <p:spPr/>
        <p:txBody>
          <a:bodyPr/>
          <a:lstStyle>
            <a:lvl1pPr>
              <a:defRPr/>
            </a:lvl1pPr>
          </a:lstStyle>
          <a:p>
            <a:fld id="{6D023EE6-7843-5545-A7BD-1CA3EBED3879}" type="slidenum">
              <a:rPr lang="en-US">
                <a:solidFill>
                  <a:srgbClr val="000000"/>
                </a:solidFill>
                <a:ea typeface="ＭＳ Ｐゴシック"/>
              </a:rPr>
              <a:pPr/>
              <a:t>‹#›</a:t>
            </a:fld>
            <a:endParaRPr lang="en-US">
              <a:solidFill>
                <a:srgbClr val="000000"/>
              </a:solidFill>
              <a:ea typeface="ＭＳ Ｐゴシック"/>
            </a:endParaRPr>
          </a:p>
        </p:txBody>
      </p:sp>
      <p:sp>
        <p:nvSpPr>
          <p:cNvPr id="6" name="Date Placeholder 5"/>
          <p:cNvSpPr>
            <a:spLocks noGrp="1"/>
          </p:cNvSpPr>
          <p:nvPr>
            <p:ph type="dt" sz="half" idx="12"/>
          </p:nvPr>
        </p:nvSpPr>
        <p:spPr/>
        <p:txBody>
          <a:bodyPr/>
          <a:lstStyle>
            <a:lvl1pPr>
              <a:defRPr/>
            </a:lvl1pPr>
          </a:lstStyle>
          <a:p>
            <a:endParaRPr lang="en-US">
              <a:solidFill>
                <a:srgbClr val="000000"/>
              </a:solidFill>
              <a:latin typeface="Arial"/>
              <a:ea typeface="ＭＳ Ｐゴシック"/>
            </a:endParaRPr>
          </a:p>
        </p:txBody>
      </p:sp>
    </p:spTree>
    <p:extLst>
      <p:ext uri="{BB962C8B-B14F-4D97-AF65-F5344CB8AC3E}">
        <p14:creationId xmlns:p14="http://schemas.microsoft.com/office/powerpoint/2010/main" val="1984081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0A95C874-0728-5546-A2D2-0CA1C8EEEF1A}" type="slidenum">
              <a:rPr lang="en-US">
                <a:solidFill>
                  <a:srgbClr val="000000"/>
                </a:solidFill>
                <a:ea typeface="ＭＳ Ｐゴシック"/>
              </a:rPr>
              <a:pPr/>
              <a:t>‹#›</a:t>
            </a:fld>
            <a:endParaRPr lang="en-US">
              <a:solidFill>
                <a:srgbClr val="000000"/>
              </a:solidFill>
              <a:ea typeface="ＭＳ Ｐゴシック"/>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solidFill>
                <a:srgbClr val="000000"/>
              </a:solidFill>
              <a:latin typeface="Arial"/>
              <a:ea typeface="ＭＳ Ｐゴシック"/>
            </a:endParaRPr>
          </a:p>
        </p:txBody>
      </p:sp>
    </p:spTree>
    <p:extLst>
      <p:ext uri="{BB962C8B-B14F-4D97-AF65-F5344CB8AC3E}">
        <p14:creationId xmlns:p14="http://schemas.microsoft.com/office/powerpoint/2010/main" val="3853756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981200"/>
            <a:ext cx="4038600" cy="3886200"/>
          </a:xfrm>
        </p:spPr>
        <p:txBody>
          <a:bodyPr/>
          <a:lstStyle/>
          <a:p>
            <a:endParaRPr lang="en-US"/>
          </a:p>
        </p:txBody>
      </p:sp>
      <p:sp>
        <p:nvSpPr>
          <p:cNvPr id="4" name="Text Placeholder 3"/>
          <p:cNvSpPr>
            <a:spLocks noGrp="1"/>
          </p:cNvSpPr>
          <p:nvPr>
            <p:ph type="body"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0AE3C22F-C591-C848-A827-39174BF6BCAD}" type="slidenum">
              <a:rPr lang="en-US">
                <a:solidFill>
                  <a:srgbClr val="000000"/>
                </a:solidFill>
                <a:ea typeface="ＭＳ Ｐゴシック"/>
              </a:rPr>
              <a:pPr/>
              <a:t>‹#›</a:t>
            </a:fld>
            <a:endParaRPr lang="en-US">
              <a:solidFill>
                <a:srgbClr val="000000"/>
              </a:solidFill>
              <a:ea typeface="ＭＳ Ｐゴシック"/>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solidFill>
                <a:srgbClr val="000000"/>
              </a:solidFill>
              <a:latin typeface="Arial"/>
              <a:ea typeface="ＭＳ Ｐゴシック"/>
            </a:endParaRPr>
          </a:p>
        </p:txBody>
      </p:sp>
    </p:spTree>
    <p:extLst>
      <p:ext uri="{BB962C8B-B14F-4D97-AF65-F5344CB8AC3E}">
        <p14:creationId xmlns:p14="http://schemas.microsoft.com/office/powerpoint/2010/main" val="4189054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953735"/>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chemeClr val="accent2">
                    <a:lumMod val="75000"/>
                  </a:schemeClr>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rgbClr val="953735"/>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953735"/>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rgbClr val="953735"/>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95373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95373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90"/>
            <a:ext cx="8229600" cy="842063"/>
          </a:xfrm>
        </p:spPr>
        <p:txBody>
          <a:bodyPr>
            <a:normAutofit/>
          </a:bodyPr>
          <a:lstStyle>
            <a:lvl1pPr>
              <a:defRPr sz="4000" b="1">
                <a:solidFill>
                  <a:srgbClr val="953735"/>
                </a:solidFill>
              </a:defRPr>
            </a:lvl1pPr>
          </a:lstStyle>
          <a:p>
            <a:r>
              <a:rPr lang="en-US" smtClean="0"/>
              <a:t>Click to edit Master title style</a:t>
            </a:r>
            <a:endParaRPr lang="en-US" dirty="0"/>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953735"/>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rgbClr val="953735"/>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953735"/>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4310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xmlns:p14="http://schemas.microsoft.com/office/powerpoint/2010/main">
    <p:zoom/>
  </p:transition>
  <p:timing>
    <p:tnLst>
      <p:par>
        <p:cTn xmlns:p14="http://schemas.microsoft.com/office/powerpoint/2010/main" id="1" dur="indefinite" restart="never" nodeType="tmRoot"/>
      </p:par>
    </p:tnLst>
  </p:timing>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smtClean="0">
              <a:solidFill>
                <a:srgbClr val="000000"/>
              </a:solidFill>
              <a:latin typeface="Arial" charset="0"/>
              <a:ea typeface="ＭＳ Ｐゴシック" charset="0"/>
            </a:endParaRPr>
          </a:p>
        </p:txBody>
      </p:sp>
      <p:sp>
        <p:nvSpPr>
          <p:cNvPr id="4099"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Black" charset="0"/>
              </a:defRPr>
            </a:lvl1pPr>
          </a:lstStyle>
          <a:p>
            <a:fld id="{986DCD33-D566-2541-AF71-CE1DC350B23F}" type="slidenum">
              <a:rPr lang="en-US" smtClean="0">
                <a:solidFill>
                  <a:srgbClr val="000000"/>
                </a:solidFill>
                <a:ea typeface="ＭＳ Ｐゴシック" charset="0"/>
              </a:rPr>
              <a:pPr/>
              <a:t>‹#›</a:t>
            </a:fld>
            <a:endParaRPr lang="en-US" smtClean="0">
              <a:solidFill>
                <a:srgbClr val="000000"/>
              </a:solidFill>
              <a:ea typeface="ＭＳ Ｐゴシック" charset="0"/>
            </a:endParaRPr>
          </a:p>
        </p:txBody>
      </p:sp>
      <p:grpSp>
        <p:nvGrpSpPr>
          <p:cNvPr id="4100" name="Group 4"/>
          <p:cNvGrpSpPr>
            <a:grpSpLocks/>
          </p:cNvGrpSpPr>
          <p:nvPr/>
        </p:nvGrpSpPr>
        <p:grpSpPr bwMode="auto">
          <a:xfrm>
            <a:off x="0" y="0"/>
            <a:ext cx="9144000" cy="546100"/>
            <a:chOff x="0" y="0"/>
            <a:chExt cx="5760" cy="344"/>
          </a:xfrm>
        </p:grpSpPr>
        <p:sp>
          <p:nvSpPr>
            <p:cNvPr id="4101"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2400" smtClean="0">
                <a:solidFill>
                  <a:srgbClr val="000000"/>
                </a:solidFill>
                <a:latin typeface="Times New Roman" charset="0"/>
                <a:ea typeface="ＭＳ Ｐゴシック" charset="0"/>
              </a:endParaRPr>
            </a:p>
          </p:txBody>
        </p:sp>
        <p:sp>
          <p:nvSpPr>
            <p:cNvPr id="4102"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smtClean="0">
                <a:solidFill>
                  <a:srgbClr val="000000"/>
                </a:solidFill>
                <a:latin typeface="Times New Roman" charset="0"/>
                <a:ea typeface="ＭＳ Ｐゴシック" charset="0"/>
              </a:endParaRPr>
            </a:p>
          </p:txBody>
        </p:sp>
        <p:sp>
          <p:nvSpPr>
            <p:cNvPr id="4103"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smtClean="0">
                <a:solidFill>
                  <a:srgbClr val="666699"/>
                </a:solidFill>
                <a:latin typeface="Arial" charset="0"/>
                <a:ea typeface="ＭＳ Ｐゴシック" charset="0"/>
              </a:endParaRPr>
            </a:p>
          </p:txBody>
        </p:sp>
        <p:sp>
          <p:nvSpPr>
            <p:cNvPr id="4104"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smtClean="0">
                <a:solidFill>
                  <a:srgbClr val="666699"/>
                </a:solidFill>
                <a:latin typeface="Arial" charset="0"/>
                <a:ea typeface="ＭＳ Ｐゴシック" charset="0"/>
              </a:endParaRPr>
            </a:p>
          </p:txBody>
        </p:sp>
        <p:sp>
          <p:nvSpPr>
            <p:cNvPr id="4105"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smtClean="0">
                <a:solidFill>
                  <a:srgbClr val="9999CC"/>
                </a:solidFill>
                <a:latin typeface="Arial" charset="0"/>
                <a:ea typeface="ＭＳ Ｐゴシック" charset="0"/>
              </a:endParaRPr>
            </a:p>
          </p:txBody>
        </p:sp>
        <p:sp>
          <p:nvSpPr>
            <p:cNvPr id="4106"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smtClean="0">
                <a:solidFill>
                  <a:srgbClr val="666699"/>
                </a:solidFill>
                <a:latin typeface="Arial" charset="0"/>
                <a:ea typeface="ＭＳ Ｐゴシック" charset="0"/>
              </a:endParaRPr>
            </a:p>
          </p:txBody>
        </p:sp>
        <p:sp>
          <p:nvSpPr>
            <p:cNvPr id="4107"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2400" smtClean="0">
                <a:solidFill>
                  <a:srgbClr val="000000"/>
                </a:solidFill>
                <a:latin typeface="Times New Roman" charset="0"/>
                <a:ea typeface="ＭＳ Ｐゴシック" charset="0"/>
              </a:endParaRPr>
            </a:p>
          </p:txBody>
        </p:sp>
        <p:sp>
          <p:nvSpPr>
            <p:cNvPr id="4108"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smtClean="0">
                <a:solidFill>
                  <a:srgbClr val="9999CC"/>
                </a:solidFill>
                <a:latin typeface="Arial" charset="0"/>
                <a:ea typeface="ＭＳ Ｐゴシック" charset="0"/>
              </a:endParaRPr>
            </a:p>
          </p:txBody>
        </p:sp>
        <p:sp>
          <p:nvSpPr>
            <p:cNvPr id="4109"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smtClean="0">
                <a:solidFill>
                  <a:srgbClr val="9999CC"/>
                </a:solidFill>
                <a:latin typeface="Arial" charset="0"/>
                <a:ea typeface="ＭＳ Ｐゴシック" charset="0"/>
              </a:endParaRPr>
            </a:p>
          </p:txBody>
        </p:sp>
      </p:grpSp>
      <p:sp>
        <p:nvSpPr>
          <p:cNvPr id="4110"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11"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2"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smtClean="0">
              <a:solidFill>
                <a:srgbClr val="000000"/>
              </a:solidFill>
              <a:latin typeface="Arial" charset="0"/>
              <a:ea typeface="ＭＳ Ｐゴシック" charset="0"/>
            </a:endParaRPr>
          </a:p>
        </p:txBody>
      </p:sp>
    </p:spTree>
    <p:extLst>
      <p:ext uri="{BB962C8B-B14F-4D97-AF65-F5344CB8AC3E}">
        <p14:creationId xmlns:p14="http://schemas.microsoft.com/office/powerpoint/2010/main" val="85515310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rtl="0" fontAlgn="base">
        <a:spcBef>
          <a:spcPct val="0"/>
        </a:spcBef>
        <a:spcAft>
          <a:spcPct val="0"/>
        </a:spcAft>
        <a:defRPr sz="4400">
          <a:solidFill>
            <a:schemeClr val="tx1"/>
          </a:solidFill>
          <a:latin typeface="+mj-lt"/>
          <a:ea typeface="+mj-ea"/>
          <a:cs typeface="+mj-cs"/>
        </a:defRPr>
      </a:lvl1pPr>
      <a:lvl2pPr algn="l" rtl="0" fontAlgn="base">
        <a:spcBef>
          <a:spcPct val="0"/>
        </a:spcBef>
        <a:spcAft>
          <a:spcPct val="0"/>
        </a:spcAft>
        <a:defRPr sz="4400">
          <a:solidFill>
            <a:schemeClr val="tx1"/>
          </a:solidFill>
          <a:latin typeface="Arial" charset="0"/>
          <a:ea typeface="ＭＳ Ｐゴシック" charset="0"/>
        </a:defRPr>
      </a:lvl2pPr>
      <a:lvl3pPr algn="l" rtl="0" fontAlgn="base">
        <a:spcBef>
          <a:spcPct val="0"/>
        </a:spcBef>
        <a:spcAft>
          <a:spcPct val="0"/>
        </a:spcAft>
        <a:defRPr sz="4400">
          <a:solidFill>
            <a:schemeClr val="tx1"/>
          </a:solidFill>
          <a:latin typeface="Arial" charset="0"/>
          <a:ea typeface="ＭＳ Ｐゴシック" charset="0"/>
        </a:defRPr>
      </a:lvl3pPr>
      <a:lvl4pPr algn="l" rtl="0" fontAlgn="base">
        <a:spcBef>
          <a:spcPct val="0"/>
        </a:spcBef>
        <a:spcAft>
          <a:spcPct val="0"/>
        </a:spcAft>
        <a:defRPr sz="4400">
          <a:solidFill>
            <a:schemeClr val="tx1"/>
          </a:solidFill>
          <a:latin typeface="Arial" charset="0"/>
          <a:ea typeface="ＭＳ Ｐゴシック" charset="0"/>
        </a:defRPr>
      </a:lvl4pPr>
      <a:lvl5pPr algn="l" rtl="0" fontAlgn="base">
        <a:spcBef>
          <a:spcPct val="0"/>
        </a:spcBef>
        <a:spcAft>
          <a:spcPct val="0"/>
        </a:spcAft>
        <a:defRPr sz="4400">
          <a:solidFill>
            <a:schemeClr val="tx1"/>
          </a:solidFill>
          <a:latin typeface="Arial" charset="0"/>
          <a:ea typeface="ＭＳ Ｐゴシック" charset="0"/>
        </a:defRPr>
      </a:lvl5pPr>
      <a:lvl6pPr marL="457200" algn="l" rtl="0" fontAlgn="base">
        <a:spcBef>
          <a:spcPct val="0"/>
        </a:spcBef>
        <a:spcAft>
          <a:spcPct val="0"/>
        </a:spcAft>
        <a:defRPr sz="4400">
          <a:solidFill>
            <a:schemeClr val="tx1"/>
          </a:solidFill>
          <a:latin typeface="Arial" charset="0"/>
          <a:ea typeface="ＭＳ Ｐゴシック" charset="0"/>
        </a:defRPr>
      </a:lvl6pPr>
      <a:lvl7pPr marL="914400" algn="l" rtl="0" fontAlgn="base">
        <a:spcBef>
          <a:spcPct val="0"/>
        </a:spcBef>
        <a:spcAft>
          <a:spcPct val="0"/>
        </a:spcAft>
        <a:defRPr sz="4400">
          <a:solidFill>
            <a:schemeClr val="tx1"/>
          </a:solidFill>
          <a:latin typeface="Arial" charset="0"/>
          <a:ea typeface="ＭＳ Ｐゴシック" charset="0"/>
        </a:defRPr>
      </a:lvl7pPr>
      <a:lvl8pPr marL="1371600" algn="l" rtl="0" fontAlgn="base">
        <a:spcBef>
          <a:spcPct val="0"/>
        </a:spcBef>
        <a:spcAft>
          <a:spcPct val="0"/>
        </a:spcAft>
        <a:defRPr sz="4400">
          <a:solidFill>
            <a:schemeClr val="tx1"/>
          </a:solidFill>
          <a:latin typeface="Arial" charset="0"/>
          <a:ea typeface="ＭＳ Ｐゴシック" charset="0"/>
        </a:defRPr>
      </a:lvl8pPr>
      <a:lvl9pPr marL="1828800" algn="l" rtl="0" fontAlgn="base">
        <a:spcBef>
          <a:spcPct val="0"/>
        </a:spcBef>
        <a:spcAft>
          <a:spcPct val="0"/>
        </a:spcAft>
        <a:defRPr sz="4400">
          <a:solidFill>
            <a:schemeClr val="tx1"/>
          </a:solidFill>
          <a:latin typeface="Arial" charset="0"/>
          <a:ea typeface="ＭＳ Ｐゴシック" charset="0"/>
        </a:defRPr>
      </a:lvl9pPr>
    </p:titleStyle>
    <p:bodyStyle>
      <a:lvl1pPr marL="342900" indent="-342900" algn="l" rtl="0" fontAlgn="base">
        <a:spcBef>
          <a:spcPct val="20000"/>
        </a:spcBef>
        <a:spcAft>
          <a:spcPct val="0"/>
        </a:spcAft>
        <a:buClr>
          <a:schemeClr val="bg2"/>
        </a:buClr>
        <a:buSzPct val="75000"/>
        <a:buFont typeface="Wingdings" charset="0"/>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chemeClr val="bg2"/>
        </a:buClr>
        <a:buSzPct val="65000"/>
        <a:buFont typeface="Wingdings" charset="0"/>
        <a:buChar char="n"/>
        <a:defRPr sz="2400">
          <a:solidFill>
            <a:schemeClr val="tx1"/>
          </a:solidFill>
          <a:latin typeface="+mn-lt"/>
          <a:ea typeface="+mn-ea"/>
        </a:defRPr>
      </a:lvl3pPr>
      <a:lvl4pPr marL="1600200" indent="-228600" algn="l" rtl="0" fontAlgn="base">
        <a:spcBef>
          <a:spcPct val="20000"/>
        </a:spcBef>
        <a:spcAft>
          <a:spcPct val="0"/>
        </a:spcAft>
        <a:buClr>
          <a:schemeClr val="accent2"/>
        </a:buClr>
        <a:buSzPct val="70000"/>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chemeClr val="bg2"/>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0.png"/><Relationship Id="rId5" Type="http://schemas.openxmlformats.org/officeDocument/2006/relationships/oleObject" Target="../embeddings/oleObject23.bin"/><Relationship Id="rId6" Type="http://schemas.openxmlformats.org/officeDocument/2006/relationships/image" Target="../media/image39.emf"/><Relationship Id="rId7" Type="http://schemas.openxmlformats.org/officeDocument/2006/relationships/oleObject" Target="../embeddings/oleObject24.bin"/><Relationship Id="rId8" Type="http://schemas.openxmlformats.org/officeDocument/2006/relationships/image" Target="../media/image40.emf"/><Relationship Id="rId9" Type="http://schemas.openxmlformats.org/officeDocument/2006/relationships/oleObject" Target="../embeddings/oleObject25.bin"/><Relationship Id="rId10" Type="http://schemas.openxmlformats.org/officeDocument/2006/relationships/image" Target="../media/image41.emf"/><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1" Type="http://schemas.openxmlformats.org/officeDocument/2006/relationships/image" Target="../media/image45.emf"/><Relationship Id="rId12" Type="http://schemas.openxmlformats.org/officeDocument/2006/relationships/oleObject" Target="../embeddings/oleObject30.bin"/><Relationship Id="rId13" Type="http://schemas.openxmlformats.org/officeDocument/2006/relationships/image" Target="../media/image46.emf"/><Relationship Id="rId1" Type="http://schemas.openxmlformats.org/officeDocument/2006/relationships/vmlDrawing" Target="../drawings/vmlDrawing7.vml"/><Relationship Id="rId2" Type="http://schemas.openxmlformats.org/officeDocument/2006/relationships/slideLayout" Target="../slideLayouts/slideLayout6.xml"/><Relationship Id="rId3" Type="http://schemas.openxmlformats.org/officeDocument/2006/relationships/image" Target="../media/image20.png"/><Relationship Id="rId4" Type="http://schemas.openxmlformats.org/officeDocument/2006/relationships/oleObject" Target="../embeddings/oleObject26.bin"/><Relationship Id="rId5" Type="http://schemas.openxmlformats.org/officeDocument/2006/relationships/image" Target="../media/image42.emf"/><Relationship Id="rId6" Type="http://schemas.openxmlformats.org/officeDocument/2006/relationships/oleObject" Target="../embeddings/oleObject27.bin"/><Relationship Id="rId7" Type="http://schemas.openxmlformats.org/officeDocument/2006/relationships/image" Target="../media/image43.emf"/><Relationship Id="rId8" Type="http://schemas.openxmlformats.org/officeDocument/2006/relationships/oleObject" Target="../embeddings/oleObject28.bin"/><Relationship Id="rId9" Type="http://schemas.openxmlformats.org/officeDocument/2006/relationships/image" Target="../media/image44.emf"/><Relationship Id="rId10" Type="http://schemas.openxmlformats.org/officeDocument/2006/relationships/oleObject" Target="../embeddings/oleObject29.bin"/></Relationships>
</file>

<file path=ppt/slides/_rels/slide12.xml.rels><?xml version="1.0" encoding="UTF-8" standalone="yes"?>
<Relationships xmlns="http://schemas.openxmlformats.org/package/2006/relationships"><Relationship Id="rId20" Type="http://schemas.openxmlformats.org/officeDocument/2006/relationships/oleObject" Target="../embeddings/oleObject39.bin"/><Relationship Id="rId21" Type="http://schemas.openxmlformats.org/officeDocument/2006/relationships/image" Target="../media/image55.wmf"/><Relationship Id="rId22" Type="http://schemas.openxmlformats.org/officeDocument/2006/relationships/oleObject" Target="../embeddings/oleObject40.bin"/><Relationship Id="rId23" Type="http://schemas.openxmlformats.org/officeDocument/2006/relationships/image" Target="../media/image56.emf"/><Relationship Id="rId24" Type="http://schemas.openxmlformats.org/officeDocument/2006/relationships/oleObject" Target="../embeddings/oleObject41.bin"/><Relationship Id="rId25" Type="http://schemas.openxmlformats.org/officeDocument/2006/relationships/image" Target="../media/image57.emf"/><Relationship Id="rId26" Type="http://schemas.openxmlformats.org/officeDocument/2006/relationships/oleObject" Target="../embeddings/oleObject42.bin"/><Relationship Id="rId27" Type="http://schemas.openxmlformats.org/officeDocument/2006/relationships/image" Target="../media/image58.wmf"/><Relationship Id="rId28" Type="http://schemas.openxmlformats.org/officeDocument/2006/relationships/oleObject" Target="../embeddings/oleObject43.bin"/><Relationship Id="rId29" Type="http://schemas.openxmlformats.org/officeDocument/2006/relationships/image" Target="../media/image59.wmf"/><Relationship Id="rId1" Type="http://schemas.openxmlformats.org/officeDocument/2006/relationships/vmlDrawing" Target="../drawings/vmlDrawing8.vml"/><Relationship Id="rId2" Type="http://schemas.openxmlformats.org/officeDocument/2006/relationships/slideLayout" Target="../slideLayouts/slideLayout6.xml"/><Relationship Id="rId3" Type="http://schemas.openxmlformats.org/officeDocument/2006/relationships/notesSlide" Target="../notesSlides/notesSlide8.xml"/><Relationship Id="rId4" Type="http://schemas.openxmlformats.org/officeDocument/2006/relationships/oleObject" Target="../embeddings/oleObject31.bin"/><Relationship Id="rId5" Type="http://schemas.openxmlformats.org/officeDocument/2006/relationships/image" Target="../media/image47.wmf"/><Relationship Id="rId30" Type="http://schemas.openxmlformats.org/officeDocument/2006/relationships/oleObject" Target="../embeddings/oleObject44.bin"/><Relationship Id="rId31" Type="http://schemas.openxmlformats.org/officeDocument/2006/relationships/image" Target="../media/image60.wmf"/><Relationship Id="rId32" Type="http://schemas.openxmlformats.org/officeDocument/2006/relationships/oleObject" Target="../embeddings/oleObject45.bin"/><Relationship Id="rId9" Type="http://schemas.openxmlformats.org/officeDocument/2006/relationships/image" Target="../media/image49.wmf"/><Relationship Id="rId6" Type="http://schemas.openxmlformats.org/officeDocument/2006/relationships/oleObject" Target="../embeddings/oleObject32.bin"/><Relationship Id="rId7" Type="http://schemas.openxmlformats.org/officeDocument/2006/relationships/image" Target="../media/image48.wmf"/><Relationship Id="rId8" Type="http://schemas.openxmlformats.org/officeDocument/2006/relationships/oleObject" Target="../embeddings/oleObject33.bin"/><Relationship Id="rId33" Type="http://schemas.openxmlformats.org/officeDocument/2006/relationships/image" Target="../media/image61.wmf"/><Relationship Id="rId10" Type="http://schemas.openxmlformats.org/officeDocument/2006/relationships/oleObject" Target="../embeddings/oleObject34.bin"/><Relationship Id="rId11" Type="http://schemas.openxmlformats.org/officeDocument/2006/relationships/image" Target="../media/image50.wmf"/><Relationship Id="rId12" Type="http://schemas.openxmlformats.org/officeDocument/2006/relationships/oleObject" Target="../embeddings/oleObject35.bin"/><Relationship Id="rId13" Type="http://schemas.openxmlformats.org/officeDocument/2006/relationships/image" Target="../media/image51.wmf"/><Relationship Id="rId14" Type="http://schemas.openxmlformats.org/officeDocument/2006/relationships/oleObject" Target="../embeddings/oleObject36.bin"/><Relationship Id="rId15" Type="http://schemas.openxmlformats.org/officeDocument/2006/relationships/image" Target="../media/image52.wmf"/><Relationship Id="rId16" Type="http://schemas.openxmlformats.org/officeDocument/2006/relationships/oleObject" Target="../embeddings/oleObject37.bin"/><Relationship Id="rId17" Type="http://schemas.openxmlformats.org/officeDocument/2006/relationships/image" Target="../media/image53.wmf"/><Relationship Id="rId18" Type="http://schemas.openxmlformats.org/officeDocument/2006/relationships/oleObject" Target="../embeddings/oleObject38.bin"/><Relationship Id="rId19" Type="http://schemas.openxmlformats.org/officeDocument/2006/relationships/image" Target="../media/image54.wmf"/></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14.xml.rels><?xml version="1.0" encoding="UTF-8" standalone="yes"?>
<Relationships xmlns="http://schemas.openxmlformats.org/package/2006/relationships"><Relationship Id="rId11" Type="http://schemas.openxmlformats.org/officeDocument/2006/relationships/oleObject" Target="../embeddings/oleObject49.bin"/><Relationship Id="rId12" Type="http://schemas.openxmlformats.org/officeDocument/2006/relationships/image" Target="../media/image69.wmf"/><Relationship Id="rId13" Type="http://schemas.openxmlformats.org/officeDocument/2006/relationships/oleObject" Target="../embeddings/oleObject50.bin"/><Relationship Id="rId14" Type="http://schemas.openxmlformats.org/officeDocument/2006/relationships/image" Target="../media/image70.wmf"/><Relationship Id="rId15" Type="http://schemas.openxmlformats.org/officeDocument/2006/relationships/oleObject" Target="../embeddings/oleObject51.bin"/><Relationship Id="rId16" Type="http://schemas.openxmlformats.org/officeDocument/2006/relationships/image" Target="../media/image71.wmf"/><Relationship Id="rId1" Type="http://schemas.openxmlformats.org/officeDocument/2006/relationships/vmlDrawing" Target="../drawings/vmlDrawing9.vml"/><Relationship Id="rId2" Type="http://schemas.openxmlformats.org/officeDocument/2006/relationships/slideLayout" Target="../slideLayouts/slideLayout6.xml"/><Relationship Id="rId3" Type="http://schemas.openxmlformats.org/officeDocument/2006/relationships/notesSlide" Target="../notesSlides/notesSlide9.xml"/><Relationship Id="rId4" Type="http://schemas.openxmlformats.org/officeDocument/2006/relationships/image" Target="../media/image20.png"/><Relationship Id="rId5" Type="http://schemas.openxmlformats.org/officeDocument/2006/relationships/oleObject" Target="../embeddings/oleObject46.bin"/><Relationship Id="rId6" Type="http://schemas.openxmlformats.org/officeDocument/2006/relationships/image" Target="../media/image66.wmf"/><Relationship Id="rId7" Type="http://schemas.openxmlformats.org/officeDocument/2006/relationships/oleObject" Target="../embeddings/oleObject47.bin"/><Relationship Id="rId8" Type="http://schemas.openxmlformats.org/officeDocument/2006/relationships/image" Target="../media/image67.emf"/><Relationship Id="rId9" Type="http://schemas.openxmlformats.org/officeDocument/2006/relationships/oleObject" Target="../embeddings/oleObject48.bin"/><Relationship Id="rId10" Type="http://schemas.openxmlformats.org/officeDocument/2006/relationships/image" Target="../media/image68.wmf"/></Relationships>
</file>

<file path=ppt/slides/_rels/slide15.xml.rels><?xml version="1.0" encoding="UTF-8" standalone="yes"?>
<Relationships xmlns="http://schemas.openxmlformats.org/package/2006/relationships"><Relationship Id="rId3" Type="http://schemas.openxmlformats.org/officeDocument/2006/relationships/image" Target="../media/image72.wmf"/><Relationship Id="rId4" Type="http://schemas.openxmlformats.org/officeDocument/2006/relationships/image" Target="../media/image73.wmf"/><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75.wmf"/><Relationship Id="rId5" Type="http://schemas.openxmlformats.org/officeDocument/2006/relationships/image" Target="../media/image76.wmf"/><Relationship Id="rId6" Type="http://schemas.openxmlformats.org/officeDocument/2006/relationships/image" Target="../media/image77.png"/><Relationship Id="rId7" Type="http://schemas.openxmlformats.org/officeDocument/2006/relationships/oleObject" Target="../embeddings/oleObject52.bin"/><Relationship Id="rId8" Type="http://schemas.openxmlformats.org/officeDocument/2006/relationships/image" Target="../media/image74.wmf"/><Relationship Id="rId1" Type="http://schemas.openxmlformats.org/officeDocument/2006/relationships/vmlDrawing" Target="../drawings/vmlDrawing10.vml"/><Relationship Id="rId2"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53.bin"/><Relationship Id="rId5" Type="http://schemas.openxmlformats.org/officeDocument/2006/relationships/image" Target="../media/image80.wmf"/><Relationship Id="rId6" Type="http://schemas.openxmlformats.org/officeDocument/2006/relationships/image" Target="../media/image81.jpeg"/><Relationship Id="rId7" Type="http://schemas.openxmlformats.org/officeDocument/2006/relationships/image" Target="../media/image82.jpeg"/><Relationship Id="rId1" Type="http://schemas.openxmlformats.org/officeDocument/2006/relationships/vmlDrawing" Target="../drawings/vmlDrawing11.v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54.bin"/><Relationship Id="rId5" Type="http://schemas.openxmlformats.org/officeDocument/2006/relationships/image" Target="../media/image85.emf"/><Relationship Id="rId6" Type="http://schemas.openxmlformats.org/officeDocument/2006/relationships/image" Target="../media/image87.jpeg"/><Relationship Id="rId7" Type="http://schemas.openxmlformats.org/officeDocument/2006/relationships/oleObject" Target="../embeddings/oleObject55.bin"/><Relationship Id="rId8" Type="http://schemas.openxmlformats.org/officeDocument/2006/relationships/image" Target="../media/image86.emf"/><Relationship Id="rId9" Type="http://schemas.openxmlformats.org/officeDocument/2006/relationships/image" Target="../media/image88.png"/><Relationship Id="rId10" Type="http://schemas.openxmlformats.org/officeDocument/2006/relationships/image" Target="../media/image89.emf"/><Relationship Id="rId1" Type="http://schemas.openxmlformats.org/officeDocument/2006/relationships/vmlDrawing" Target="../drawings/vmlDrawing12.vml"/><Relationship Id="rId2"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gif"/><Relationship Id="rId5" Type="http://schemas.openxmlformats.org/officeDocument/2006/relationships/image" Target="../media/image99.png"/><Relationship Id="rId6" Type="http://schemas.openxmlformats.org/officeDocument/2006/relationships/image" Target="../media/image100.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56.bin"/><Relationship Id="rId5" Type="http://schemas.openxmlformats.org/officeDocument/2006/relationships/image" Target="../media/image101.emf"/><Relationship Id="rId6" Type="http://schemas.openxmlformats.org/officeDocument/2006/relationships/oleObject" Target="../embeddings/oleObject57.bin"/><Relationship Id="rId7" Type="http://schemas.openxmlformats.org/officeDocument/2006/relationships/image" Target="../media/image102.emf"/><Relationship Id="rId8" Type="http://schemas.openxmlformats.org/officeDocument/2006/relationships/oleObject" Target="../embeddings/oleObject58.bin"/><Relationship Id="rId9" Type="http://schemas.openxmlformats.org/officeDocument/2006/relationships/image" Target="../media/image103.wmf"/><Relationship Id="rId10" Type="http://schemas.openxmlformats.org/officeDocument/2006/relationships/oleObject" Target="../embeddings/oleObject59.bin"/><Relationship Id="rId11" Type="http://schemas.openxmlformats.org/officeDocument/2006/relationships/image" Target="../media/image104.emf"/><Relationship Id="rId1" Type="http://schemas.openxmlformats.org/officeDocument/2006/relationships/vmlDrawing" Target="../drawings/vmlDrawing13.vml"/><Relationship Id="rId2"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60.bin"/><Relationship Id="rId4" Type="http://schemas.openxmlformats.org/officeDocument/2006/relationships/image" Target="../media/image105.emf"/><Relationship Id="rId5" Type="http://schemas.openxmlformats.org/officeDocument/2006/relationships/oleObject" Target="../embeddings/oleObject61.bin"/><Relationship Id="rId6" Type="http://schemas.openxmlformats.org/officeDocument/2006/relationships/image" Target="../media/image106.emf"/><Relationship Id="rId7" Type="http://schemas.openxmlformats.org/officeDocument/2006/relationships/oleObject" Target="../embeddings/oleObject62.bin"/><Relationship Id="rId8" Type="http://schemas.openxmlformats.org/officeDocument/2006/relationships/image" Target="../media/image107.emf"/><Relationship Id="rId1" Type="http://schemas.openxmlformats.org/officeDocument/2006/relationships/vmlDrawing" Target="../drawings/vmlDrawing14.vml"/><Relationship Id="rId2"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1" Type="http://schemas.openxmlformats.org/officeDocument/2006/relationships/oleObject" Target="../embeddings/oleObject66.bin"/><Relationship Id="rId12" Type="http://schemas.openxmlformats.org/officeDocument/2006/relationships/image" Target="../media/image111.emf"/><Relationship Id="rId1" Type="http://schemas.openxmlformats.org/officeDocument/2006/relationships/vmlDrawing" Target="../drawings/vmlDrawing15.vml"/><Relationship Id="rId2" Type="http://schemas.openxmlformats.org/officeDocument/2006/relationships/slideLayout" Target="../slideLayouts/slideLayout2.xml"/><Relationship Id="rId3" Type="http://schemas.openxmlformats.org/officeDocument/2006/relationships/notesSlide" Target="../notesSlides/notesSlide21.xml"/><Relationship Id="rId4" Type="http://schemas.openxmlformats.org/officeDocument/2006/relationships/image" Target="../media/image112.png"/><Relationship Id="rId5" Type="http://schemas.openxmlformats.org/officeDocument/2006/relationships/oleObject" Target="../embeddings/oleObject63.bin"/><Relationship Id="rId6" Type="http://schemas.openxmlformats.org/officeDocument/2006/relationships/image" Target="../media/image108.emf"/><Relationship Id="rId7" Type="http://schemas.openxmlformats.org/officeDocument/2006/relationships/oleObject" Target="../embeddings/oleObject64.bin"/><Relationship Id="rId8" Type="http://schemas.openxmlformats.org/officeDocument/2006/relationships/image" Target="../media/image109.emf"/><Relationship Id="rId9" Type="http://schemas.openxmlformats.org/officeDocument/2006/relationships/oleObject" Target="../embeddings/oleObject65.bin"/><Relationship Id="rId10" Type="http://schemas.openxmlformats.org/officeDocument/2006/relationships/image" Target="../media/image110.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67.bin"/><Relationship Id="rId5" Type="http://schemas.openxmlformats.org/officeDocument/2006/relationships/image" Target="../media/image113.emf"/><Relationship Id="rId6" Type="http://schemas.openxmlformats.org/officeDocument/2006/relationships/oleObject" Target="../embeddings/oleObject68.bin"/><Relationship Id="rId7" Type="http://schemas.openxmlformats.org/officeDocument/2006/relationships/image" Target="../media/image114.emf"/><Relationship Id="rId8" Type="http://schemas.openxmlformats.org/officeDocument/2006/relationships/oleObject" Target="../embeddings/oleObject69.bin"/><Relationship Id="rId9" Type="http://schemas.openxmlformats.org/officeDocument/2006/relationships/image" Target="../media/image115.emf"/><Relationship Id="rId10" Type="http://schemas.openxmlformats.org/officeDocument/2006/relationships/oleObject" Target="../embeddings/oleObject70.bin"/><Relationship Id="rId11" Type="http://schemas.openxmlformats.org/officeDocument/2006/relationships/image" Target="../media/image116.emf"/><Relationship Id="rId1" Type="http://schemas.openxmlformats.org/officeDocument/2006/relationships/vmlDrawing" Target="../drawings/vmlDrawing16.vml"/><Relationship Id="rId2"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1" Type="http://schemas.openxmlformats.org/officeDocument/2006/relationships/image" Target="../media/image119.wmf"/><Relationship Id="rId12" Type="http://schemas.openxmlformats.org/officeDocument/2006/relationships/oleObject" Target="../embeddings/oleObject74.bin"/><Relationship Id="rId13" Type="http://schemas.openxmlformats.org/officeDocument/2006/relationships/image" Target="../media/image120.wmf"/><Relationship Id="rId14" Type="http://schemas.openxmlformats.org/officeDocument/2006/relationships/oleObject" Target="../embeddings/oleObject75.bin"/><Relationship Id="rId15" Type="http://schemas.openxmlformats.org/officeDocument/2006/relationships/image" Target="../media/image121.wmf"/><Relationship Id="rId16" Type="http://schemas.openxmlformats.org/officeDocument/2006/relationships/image" Target="../media/image123.jpeg"/><Relationship Id="rId1" Type="http://schemas.openxmlformats.org/officeDocument/2006/relationships/vmlDrawing" Target="../drawings/vmlDrawing17.vml"/><Relationship Id="rId2" Type="http://schemas.openxmlformats.org/officeDocument/2006/relationships/slideLayout" Target="../slideLayouts/slideLayout6.xml"/><Relationship Id="rId3" Type="http://schemas.openxmlformats.org/officeDocument/2006/relationships/notesSlide" Target="../notesSlides/notesSlide23.xml"/><Relationship Id="rId4" Type="http://schemas.openxmlformats.org/officeDocument/2006/relationships/image" Target="../media/image97.png"/><Relationship Id="rId5" Type="http://schemas.openxmlformats.org/officeDocument/2006/relationships/image" Target="../media/image122.png"/><Relationship Id="rId6" Type="http://schemas.openxmlformats.org/officeDocument/2006/relationships/oleObject" Target="../embeddings/oleObject71.bin"/><Relationship Id="rId7" Type="http://schemas.openxmlformats.org/officeDocument/2006/relationships/image" Target="../media/image117.wmf"/><Relationship Id="rId8" Type="http://schemas.openxmlformats.org/officeDocument/2006/relationships/oleObject" Target="../embeddings/oleObject72.bin"/><Relationship Id="rId9" Type="http://schemas.openxmlformats.org/officeDocument/2006/relationships/image" Target="../media/image118.wmf"/><Relationship Id="rId10" Type="http://schemas.openxmlformats.org/officeDocument/2006/relationships/oleObject" Target="../embeddings/oleObject73.bin"/></Relationships>
</file>

<file path=ppt/slides/_rels/slide3.xml.rels><?xml version="1.0" encoding="UTF-8" standalone="yes"?>
<Relationships xmlns="http://schemas.openxmlformats.org/package/2006/relationships"><Relationship Id="rId11" Type="http://schemas.openxmlformats.org/officeDocument/2006/relationships/image" Target="../media/image11.wmf"/><Relationship Id="rId12" Type="http://schemas.openxmlformats.org/officeDocument/2006/relationships/oleObject" Target="../embeddings/oleObject5.bin"/><Relationship Id="rId13" Type="http://schemas.openxmlformats.org/officeDocument/2006/relationships/image" Target="../media/image12.wmf"/><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8.wmf"/><Relationship Id="rId6" Type="http://schemas.openxmlformats.org/officeDocument/2006/relationships/oleObject" Target="../embeddings/oleObject2.bin"/><Relationship Id="rId7" Type="http://schemas.openxmlformats.org/officeDocument/2006/relationships/image" Target="../media/image9.wmf"/><Relationship Id="rId8" Type="http://schemas.openxmlformats.org/officeDocument/2006/relationships/oleObject" Target="../embeddings/oleObject3.bin"/><Relationship Id="rId9" Type="http://schemas.openxmlformats.org/officeDocument/2006/relationships/image" Target="../media/image10.wmf"/><Relationship Id="rId10"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11" Type="http://schemas.openxmlformats.org/officeDocument/2006/relationships/image" Target="../media/image126.emf"/><Relationship Id="rId12" Type="http://schemas.openxmlformats.org/officeDocument/2006/relationships/oleObject" Target="../embeddings/oleObject79.bin"/><Relationship Id="rId13" Type="http://schemas.openxmlformats.org/officeDocument/2006/relationships/image" Target="../media/image127.emf"/><Relationship Id="rId14" Type="http://schemas.openxmlformats.org/officeDocument/2006/relationships/oleObject" Target="../embeddings/oleObject80.bin"/><Relationship Id="rId15" Type="http://schemas.openxmlformats.org/officeDocument/2006/relationships/image" Target="../media/image128.emf"/><Relationship Id="rId1" Type="http://schemas.openxmlformats.org/officeDocument/2006/relationships/vmlDrawing" Target="../drawings/vmlDrawing18.vml"/><Relationship Id="rId2" Type="http://schemas.openxmlformats.org/officeDocument/2006/relationships/slideLayout" Target="../slideLayouts/slideLayout6.xml"/><Relationship Id="rId3" Type="http://schemas.openxmlformats.org/officeDocument/2006/relationships/notesSlide" Target="../notesSlides/notesSlide24.xml"/><Relationship Id="rId4" Type="http://schemas.openxmlformats.org/officeDocument/2006/relationships/oleObject" Target="../embeddings/oleObject76.bin"/><Relationship Id="rId5" Type="http://schemas.openxmlformats.org/officeDocument/2006/relationships/image" Target="../media/image124.emf"/><Relationship Id="rId6" Type="http://schemas.openxmlformats.org/officeDocument/2006/relationships/oleObject" Target="../embeddings/oleObject77.bin"/><Relationship Id="rId7" Type="http://schemas.openxmlformats.org/officeDocument/2006/relationships/image" Target="../media/image125.emf"/><Relationship Id="rId8" Type="http://schemas.openxmlformats.org/officeDocument/2006/relationships/image" Target="../media/image129.jpeg"/><Relationship Id="rId9" Type="http://schemas.openxmlformats.org/officeDocument/2006/relationships/image" Target="../media/image130.gif"/><Relationship Id="rId10" Type="http://schemas.openxmlformats.org/officeDocument/2006/relationships/oleObject" Target="../embeddings/oleObject78.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81.bin"/><Relationship Id="rId5" Type="http://schemas.openxmlformats.org/officeDocument/2006/relationships/image" Target="../media/image131.png"/><Relationship Id="rId6" Type="http://schemas.openxmlformats.org/officeDocument/2006/relationships/oleObject" Target="../embeddings/oleObject82.bin"/><Relationship Id="rId7" Type="http://schemas.openxmlformats.org/officeDocument/2006/relationships/image" Target="../media/image132.emf"/><Relationship Id="rId8" Type="http://schemas.openxmlformats.org/officeDocument/2006/relationships/oleObject" Target="../embeddings/oleObject83.bin"/><Relationship Id="rId9" Type="http://schemas.openxmlformats.org/officeDocument/2006/relationships/image" Target="../media/image133.emf"/><Relationship Id="rId10" Type="http://schemas.openxmlformats.org/officeDocument/2006/relationships/oleObject" Target="../embeddings/oleObject84.bin"/><Relationship Id="rId11" Type="http://schemas.openxmlformats.org/officeDocument/2006/relationships/image" Target="../media/image134.emf"/><Relationship Id="rId1" Type="http://schemas.openxmlformats.org/officeDocument/2006/relationships/vmlDrawing" Target="../drawings/vmlDrawing19.vml"/><Relationship Id="rId2"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85.bin"/><Relationship Id="rId5" Type="http://schemas.openxmlformats.org/officeDocument/2006/relationships/image" Target="../media/image135.emf"/><Relationship Id="rId6" Type="http://schemas.openxmlformats.org/officeDocument/2006/relationships/oleObject" Target="../embeddings/oleObject86.bin"/><Relationship Id="rId7" Type="http://schemas.openxmlformats.org/officeDocument/2006/relationships/image" Target="../media/image136.emf"/><Relationship Id="rId8" Type="http://schemas.openxmlformats.org/officeDocument/2006/relationships/image" Target="../media/image138.png"/><Relationship Id="rId9" Type="http://schemas.openxmlformats.org/officeDocument/2006/relationships/oleObject" Target="../embeddings/oleObject87.bin"/><Relationship Id="rId10" Type="http://schemas.openxmlformats.org/officeDocument/2006/relationships/image" Target="../media/image137.png"/><Relationship Id="rId1" Type="http://schemas.openxmlformats.org/officeDocument/2006/relationships/vmlDrawing" Target="../drawings/vmlDrawing20.vml"/><Relationship Id="rId2"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png"/><Relationship Id="rId6" Type="http://schemas.openxmlformats.org/officeDocument/2006/relationships/image" Target="../media/image142.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image" Target="../media/image143.jpg"/><Relationship Id="rId4" Type="http://schemas.openxmlformats.org/officeDocument/2006/relationships/image" Target="../media/image144.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png"/><Relationship Id="rId5" Type="http://schemas.openxmlformats.org/officeDocument/2006/relationships/image" Target="../media/image147.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2.png"/><Relationship Id="rId5" Type="http://schemas.openxmlformats.org/officeDocument/2006/relationships/image" Target="../media/image149.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9" Type="http://schemas.openxmlformats.org/officeDocument/2006/relationships/image" Target="../media/image152.wmf"/><Relationship Id="rId20" Type="http://schemas.openxmlformats.org/officeDocument/2006/relationships/image" Target="../media/image157.wmf"/><Relationship Id="rId21" Type="http://schemas.openxmlformats.org/officeDocument/2006/relationships/image" Target="../media/image159.emf"/><Relationship Id="rId22" Type="http://schemas.openxmlformats.org/officeDocument/2006/relationships/image" Target="../media/image160.emf"/><Relationship Id="rId23" Type="http://schemas.openxmlformats.org/officeDocument/2006/relationships/oleObject" Target="../embeddings/oleObject96.bin"/><Relationship Id="rId24" Type="http://schemas.openxmlformats.org/officeDocument/2006/relationships/image" Target="../media/image161.emf"/><Relationship Id="rId10" Type="http://schemas.openxmlformats.org/officeDocument/2006/relationships/oleObject" Target="../embeddings/oleObject91.bin"/><Relationship Id="rId11" Type="http://schemas.openxmlformats.org/officeDocument/2006/relationships/image" Target="../media/image153.wmf"/><Relationship Id="rId12" Type="http://schemas.openxmlformats.org/officeDocument/2006/relationships/oleObject" Target="../embeddings/oleObject92.bin"/><Relationship Id="rId13" Type="http://schemas.openxmlformats.org/officeDocument/2006/relationships/image" Target="../media/image154.wmf"/><Relationship Id="rId14" Type="http://schemas.openxmlformats.org/officeDocument/2006/relationships/oleObject" Target="../embeddings/oleObject93.bin"/><Relationship Id="rId15" Type="http://schemas.openxmlformats.org/officeDocument/2006/relationships/image" Target="../media/image155.wmf"/><Relationship Id="rId16" Type="http://schemas.openxmlformats.org/officeDocument/2006/relationships/oleObject" Target="../embeddings/oleObject94.bin"/><Relationship Id="rId17" Type="http://schemas.openxmlformats.org/officeDocument/2006/relationships/image" Target="../media/image156.wmf"/><Relationship Id="rId18" Type="http://schemas.openxmlformats.org/officeDocument/2006/relationships/image" Target="../media/image158.emf"/><Relationship Id="rId19" Type="http://schemas.openxmlformats.org/officeDocument/2006/relationships/oleObject" Target="../embeddings/oleObject95.bin"/><Relationship Id="rId1" Type="http://schemas.openxmlformats.org/officeDocument/2006/relationships/vmlDrawing" Target="../drawings/vmlDrawing21.vml"/><Relationship Id="rId2" Type="http://schemas.openxmlformats.org/officeDocument/2006/relationships/slideLayout" Target="../slideLayouts/slideLayout6.xml"/><Relationship Id="rId3" Type="http://schemas.openxmlformats.org/officeDocument/2006/relationships/notesSlide" Target="../notesSlides/notesSlide31.xml"/><Relationship Id="rId4" Type="http://schemas.openxmlformats.org/officeDocument/2006/relationships/oleObject" Target="../embeddings/oleObject88.bin"/><Relationship Id="rId5" Type="http://schemas.openxmlformats.org/officeDocument/2006/relationships/image" Target="../media/image150.wmf"/><Relationship Id="rId6" Type="http://schemas.openxmlformats.org/officeDocument/2006/relationships/oleObject" Target="../embeddings/oleObject89.bin"/><Relationship Id="rId7" Type="http://schemas.openxmlformats.org/officeDocument/2006/relationships/image" Target="../media/image151.wmf"/><Relationship Id="rId8" Type="http://schemas.openxmlformats.org/officeDocument/2006/relationships/oleObject" Target="../embeddings/oleObject90.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162.png"/><Relationship Id="rId5" Type="http://schemas.openxmlformats.org/officeDocument/2006/relationships/image" Target="../media/image163.png"/><Relationship Id="rId1" Type="http://schemas.openxmlformats.org/officeDocument/2006/relationships/tags" Target="../tags/tag1.xml"/><Relationship Id="rId2"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1" Type="http://schemas.openxmlformats.org/officeDocument/2006/relationships/image" Target="../media/image16.emf"/><Relationship Id="rId12" Type="http://schemas.openxmlformats.org/officeDocument/2006/relationships/oleObject" Target="../embeddings/oleObject10.bin"/><Relationship Id="rId13" Type="http://schemas.openxmlformats.org/officeDocument/2006/relationships/image" Target="../media/image17.emf"/><Relationship Id="rId14" Type="http://schemas.openxmlformats.org/officeDocument/2006/relationships/oleObject" Target="../embeddings/oleObject11.bin"/><Relationship Id="rId15" Type="http://schemas.openxmlformats.org/officeDocument/2006/relationships/image" Target="../media/image18.emf"/><Relationship Id="rId16" Type="http://schemas.openxmlformats.org/officeDocument/2006/relationships/oleObject" Target="../embeddings/oleObject12.bin"/><Relationship Id="rId17" Type="http://schemas.openxmlformats.org/officeDocument/2006/relationships/image" Target="../media/image19.emf"/><Relationship Id="rId1" Type="http://schemas.openxmlformats.org/officeDocument/2006/relationships/vmlDrawing" Target="../drawings/vmlDrawing2.vml"/><Relationship Id="rId2" Type="http://schemas.openxmlformats.org/officeDocument/2006/relationships/slideLayout" Target="../slideLayouts/slideLayout6.xml"/><Relationship Id="rId3" Type="http://schemas.openxmlformats.org/officeDocument/2006/relationships/oleObject" Target="../embeddings/oleObject6.bin"/><Relationship Id="rId4" Type="http://schemas.openxmlformats.org/officeDocument/2006/relationships/image" Target="../media/image13.emf"/><Relationship Id="rId5" Type="http://schemas.openxmlformats.org/officeDocument/2006/relationships/oleObject" Target="../embeddings/oleObject7.bin"/><Relationship Id="rId6" Type="http://schemas.openxmlformats.org/officeDocument/2006/relationships/image" Target="../media/image14.emf"/><Relationship Id="rId7" Type="http://schemas.openxmlformats.org/officeDocument/2006/relationships/oleObject" Target="../embeddings/oleObject8.bin"/><Relationship Id="rId8" Type="http://schemas.openxmlformats.org/officeDocument/2006/relationships/image" Target="../media/image15.emf"/><Relationship Id="rId9" Type="http://schemas.openxmlformats.org/officeDocument/2006/relationships/image" Target="../media/image20.png"/><Relationship Id="rId10" Type="http://schemas.openxmlformats.org/officeDocument/2006/relationships/oleObject" Target="../embeddings/oleObject9.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164.png"/></Relationships>
</file>

<file path=ppt/slides/_rels/slide41.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5" Type="http://schemas.openxmlformats.org/officeDocument/2006/relationships/image" Target="../media/image168.png"/><Relationship Id="rId6" Type="http://schemas.openxmlformats.org/officeDocument/2006/relationships/image" Target="../media/image169.png"/><Relationship Id="rId1" Type="http://schemas.openxmlformats.org/officeDocument/2006/relationships/slideLayout" Target="../slideLayouts/slideLayout2.xml"/><Relationship Id="rId2" Type="http://schemas.openxmlformats.org/officeDocument/2006/relationships/image" Target="../media/image165.png"/></Relationships>
</file>

<file path=ppt/slides/_rels/slide42.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1.png"/><Relationship Id="rId5" Type="http://schemas.openxmlformats.org/officeDocument/2006/relationships/image" Target="../media/image172.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41.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image" Target="../media/image143.jpg"/><Relationship Id="rId4" Type="http://schemas.openxmlformats.org/officeDocument/2006/relationships/image" Target="../media/image175.jp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oleObject" Target="../embeddings/oleObject97.bin"/><Relationship Id="rId5" Type="http://schemas.openxmlformats.org/officeDocument/2006/relationships/image" Target="../media/image176.emf"/><Relationship Id="rId1" Type="http://schemas.openxmlformats.org/officeDocument/2006/relationships/vmlDrawing" Target="../drawings/vmlDrawing22.vml"/><Relationship Id="rId2"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78.jpeg"/><Relationship Id="rId4" Type="http://schemas.openxmlformats.org/officeDocument/2006/relationships/image" Target="../media/image179.png"/><Relationship Id="rId5" Type="http://schemas.openxmlformats.org/officeDocument/2006/relationships/image" Target="../media/image180.pn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3" Type="http://schemas.openxmlformats.org/officeDocument/2006/relationships/image" Target="../media/image181.jpeg"/><Relationship Id="rId4" Type="http://schemas.openxmlformats.org/officeDocument/2006/relationships/image" Target="../media/image182.jpe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3" Type="http://schemas.openxmlformats.org/officeDocument/2006/relationships/image" Target="../media/image184.png"/><Relationship Id="rId4" Type="http://schemas.openxmlformats.org/officeDocument/2006/relationships/image" Target="../media/image185.png"/><Relationship Id="rId1" Type="http://schemas.openxmlformats.org/officeDocument/2006/relationships/slideLayout" Target="../slideLayouts/slideLayout6.xml"/><Relationship Id="rId2" Type="http://schemas.openxmlformats.org/officeDocument/2006/relationships/image" Target="../media/image183.png"/></Relationships>
</file>

<file path=ppt/slides/_rels/slide49.xml.rels><?xml version="1.0" encoding="UTF-8" standalone="yes"?>
<Relationships xmlns="http://schemas.openxmlformats.org/package/2006/relationships"><Relationship Id="rId11" Type="http://schemas.openxmlformats.org/officeDocument/2006/relationships/image" Target="../media/image188.emf"/><Relationship Id="rId12" Type="http://schemas.openxmlformats.org/officeDocument/2006/relationships/image" Target="../media/image192.png"/><Relationship Id="rId1" Type="http://schemas.openxmlformats.org/officeDocument/2006/relationships/vmlDrawing" Target="../drawings/vmlDrawing23.vml"/><Relationship Id="rId2" Type="http://schemas.openxmlformats.org/officeDocument/2006/relationships/slideLayout" Target="../slideLayouts/slideLayout6.xml"/><Relationship Id="rId3" Type="http://schemas.openxmlformats.org/officeDocument/2006/relationships/image" Target="../media/image189.png"/><Relationship Id="rId4" Type="http://schemas.openxmlformats.org/officeDocument/2006/relationships/image" Target="../media/image190.emf"/><Relationship Id="rId5" Type="http://schemas.openxmlformats.org/officeDocument/2006/relationships/image" Target="../media/image191.png"/><Relationship Id="rId6" Type="http://schemas.openxmlformats.org/officeDocument/2006/relationships/oleObject" Target="../embeddings/oleObject98.bin"/><Relationship Id="rId7" Type="http://schemas.openxmlformats.org/officeDocument/2006/relationships/image" Target="../media/image186.emf"/><Relationship Id="rId8" Type="http://schemas.openxmlformats.org/officeDocument/2006/relationships/oleObject" Target="../embeddings/oleObject99.bin"/><Relationship Id="rId9" Type="http://schemas.openxmlformats.org/officeDocument/2006/relationships/image" Target="../media/image187.emf"/><Relationship Id="rId10" Type="http://schemas.openxmlformats.org/officeDocument/2006/relationships/oleObject" Target="../embeddings/oleObject100.bin"/></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195.png"/><Relationship Id="rId5" Type="http://schemas.openxmlformats.org/officeDocument/2006/relationships/image" Target="../media/image196.png"/><Relationship Id="rId6" Type="http://schemas.openxmlformats.org/officeDocument/2006/relationships/oleObject" Target="../embeddings/oleObject101.bin"/><Relationship Id="rId7" Type="http://schemas.openxmlformats.org/officeDocument/2006/relationships/image" Target="../media/image193.emf"/><Relationship Id="rId8" Type="http://schemas.openxmlformats.org/officeDocument/2006/relationships/oleObject" Target="../embeddings/oleObject102.bin"/><Relationship Id="rId9" Type="http://schemas.openxmlformats.org/officeDocument/2006/relationships/image" Target="../media/image194.emf"/><Relationship Id="rId1" Type="http://schemas.openxmlformats.org/officeDocument/2006/relationships/vmlDrawing" Target="../drawings/vmlDrawing24.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198.png"/><Relationship Id="rId5" Type="http://schemas.openxmlformats.org/officeDocument/2006/relationships/oleObject" Target="../embeddings/oleObject103.bin"/><Relationship Id="rId6" Type="http://schemas.openxmlformats.org/officeDocument/2006/relationships/image" Target="../media/image193.emf"/><Relationship Id="rId7" Type="http://schemas.openxmlformats.org/officeDocument/2006/relationships/oleObject" Target="../embeddings/oleObject104.bin"/><Relationship Id="rId8" Type="http://schemas.openxmlformats.org/officeDocument/2006/relationships/image" Target="../media/image197.emf"/><Relationship Id="rId9" Type="http://schemas.openxmlformats.org/officeDocument/2006/relationships/image" Target="../media/image199.png"/><Relationship Id="rId1" Type="http://schemas.openxmlformats.org/officeDocument/2006/relationships/vmlDrawing" Target="../drawings/vmlDrawing25.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1.png"/><Relationship Id="rId4" Type="http://schemas.openxmlformats.org/officeDocument/2006/relationships/image" Target="../media/image202.png"/><Relationship Id="rId5" Type="http://schemas.openxmlformats.org/officeDocument/2006/relationships/image" Target="../media/image203.png"/><Relationship Id="rId6" Type="http://schemas.openxmlformats.org/officeDocument/2006/relationships/image" Target="../media/image204.png"/><Relationship Id="rId7" Type="http://schemas.openxmlformats.org/officeDocument/2006/relationships/image" Target="../media/image205.png"/><Relationship Id="rId1" Type="http://schemas.openxmlformats.org/officeDocument/2006/relationships/slideLayout" Target="../slideLayouts/slideLayout6.xml"/><Relationship Id="rId2" Type="http://schemas.openxmlformats.org/officeDocument/2006/relationships/image" Target="../media/image200.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207.png"/><Relationship Id="rId5" Type="http://schemas.openxmlformats.org/officeDocument/2006/relationships/image" Target="../media/image208.jpeg"/><Relationship Id="rId6" Type="http://schemas.openxmlformats.org/officeDocument/2006/relationships/image" Target="../media/image209.png"/><Relationship Id="rId7" Type="http://schemas.openxmlformats.org/officeDocument/2006/relationships/oleObject" Target="../embeddings/oleObject105.bin"/><Relationship Id="rId8" Type="http://schemas.openxmlformats.org/officeDocument/2006/relationships/image" Target="../media/image206.wmf"/><Relationship Id="rId1" Type="http://schemas.openxmlformats.org/officeDocument/2006/relationships/vmlDrawing" Target="../drawings/vmlDrawing26.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1" Type="http://schemas.openxmlformats.org/officeDocument/2006/relationships/image" Target="../media/image208.jpeg"/><Relationship Id="rId12" Type="http://schemas.openxmlformats.org/officeDocument/2006/relationships/image" Target="../media/image217.png"/><Relationship Id="rId13" Type="http://schemas.openxmlformats.org/officeDocument/2006/relationships/oleObject" Target="../embeddings/oleObject108.bin"/><Relationship Id="rId14" Type="http://schemas.openxmlformats.org/officeDocument/2006/relationships/image" Target="../media/image212.emf"/><Relationship Id="rId15" Type="http://schemas.openxmlformats.org/officeDocument/2006/relationships/oleObject" Target="../embeddings/oleObject109.bin"/><Relationship Id="rId16" Type="http://schemas.openxmlformats.org/officeDocument/2006/relationships/image" Target="../media/image213.emf"/><Relationship Id="rId17" Type="http://schemas.openxmlformats.org/officeDocument/2006/relationships/image" Target="../media/image218.jpeg"/><Relationship Id="rId1" Type="http://schemas.openxmlformats.org/officeDocument/2006/relationships/vmlDrawing" Target="../drawings/vmlDrawing27.vml"/><Relationship Id="rId2" Type="http://schemas.openxmlformats.org/officeDocument/2006/relationships/slideLayout" Target="../slideLayouts/slideLayout6.xml"/><Relationship Id="rId3" Type="http://schemas.openxmlformats.org/officeDocument/2006/relationships/notesSlide" Target="../notesSlides/notesSlide43.xml"/><Relationship Id="rId4" Type="http://schemas.openxmlformats.org/officeDocument/2006/relationships/image" Target="../media/image214.png"/><Relationship Id="rId5" Type="http://schemas.openxmlformats.org/officeDocument/2006/relationships/oleObject" Target="../embeddings/oleObject106.bin"/><Relationship Id="rId6" Type="http://schemas.openxmlformats.org/officeDocument/2006/relationships/image" Target="../media/image210.emf"/><Relationship Id="rId7" Type="http://schemas.openxmlformats.org/officeDocument/2006/relationships/oleObject" Target="../embeddings/oleObject107.bin"/><Relationship Id="rId8" Type="http://schemas.openxmlformats.org/officeDocument/2006/relationships/image" Target="../media/image211.emf"/><Relationship Id="rId9" Type="http://schemas.openxmlformats.org/officeDocument/2006/relationships/image" Target="../media/image215.emf"/><Relationship Id="rId10" Type="http://schemas.openxmlformats.org/officeDocument/2006/relationships/image" Target="../media/image216.em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image" Target="../media/image221.jpeg"/><Relationship Id="rId5" Type="http://schemas.openxmlformats.org/officeDocument/2006/relationships/image" Target="../media/image222.jpeg"/><Relationship Id="rId6" Type="http://schemas.openxmlformats.org/officeDocument/2006/relationships/image" Target="../media/image223.png"/><Relationship Id="rId7" Type="http://schemas.openxmlformats.org/officeDocument/2006/relationships/oleObject" Target="../embeddings/oleObject110.bin"/><Relationship Id="rId8" Type="http://schemas.openxmlformats.org/officeDocument/2006/relationships/image" Target="../media/image219.wmf"/><Relationship Id="rId9" Type="http://schemas.openxmlformats.org/officeDocument/2006/relationships/oleObject" Target="../embeddings/oleObject111.bin"/><Relationship Id="rId10" Type="http://schemas.openxmlformats.org/officeDocument/2006/relationships/image" Target="../media/image220.wmf"/><Relationship Id="rId1" Type="http://schemas.openxmlformats.org/officeDocument/2006/relationships/vmlDrawing" Target="../drawings/vmlDrawing28.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24.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oleObject" Target="../embeddings/oleObject112.bin"/><Relationship Id="rId5" Type="http://schemas.openxmlformats.org/officeDocument/2006/relationships/image" Target="../media/image225.emf"/><Relationship Id="rId6" Type="http://schemas.openxmlformats.org/officeDocument/2006/relationships/oleObject" Target="../embeddings/oleObject113.bin"/><Relationship Id="rId7" Type="http://schemas.openxmlformats.org/officeDocument/2006/relationships/image" Target="../media/image226.emf"/><Relationship Id="rId1" Type="http://schemas.openxmlformats.org/officeDocument/2006/relationships/vmlDrawing" Target="../drawings/vmlDrawing29.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6.xml.rels><?xml version="1.0" encoding="UTF-8" standalone="yes"?>
<Relationships xmlns="http://schemas.openxmlformats.org/package/2006/relationships"><Relationship Id="rId11" Type="http://schemas.openxmlformats.org/officeDocument/2006/relationships/oleObject" Target="../embeddings/oleObject16.bin"/><Relationship Id="rId12" Type="http://schemas.openxmlformats.org/officeDocument/2006/relationships/image" Target="../media/image27.emf"/><Relationship Id="rId13" Type="http://schemas.openxmlformats.org/officeDocument/2006/relationships/oleObject" Target="../embeddings/oleObject17.bin"/><Relationship Id="rId14" Type="http://schemas.openxmlformats.org/officeDocument/2006/relationships/image" Target="../media/image28.wmf"/><Relationship Id="rId15" Type="http://schemas.openxmlformats.org/officeDocument/2006/relationships/oleObject" Target="../embeddings/oleObject18.bin"/><Relationship Id="rId16" Type="http://schemas.openxmlformats.org/officeDocument/2006/relationships/image" Target="../media/image29.emf"/><Relationship Id="rId1" Type="http://schemas.openxmlformats.org/officeDocument/2006/relationships/vmlDrawing" Target="../drawings/vmlDrawing3.vml"/><Relationship Id="rId2" Type="http://schemas.openxmlformats.org/officeDocument/2006/relationships/slideLayout" Target="../slideLayouts/slideLayout6.xml"/><Relationship Id="rId3" Type="http://schemas.openxmlformats.org/officeDocument/2006/relationships/notesSlide" Target="../notesSlides/notesSlide4.xml"/><Relationship Id="rId4" Type="http://schemas.openxmlformats.org/officeDocument/2006/relationships/image" Target="../media/image20.png"/><Relationship Id="rId5" Type="http://schemas.openxmlformats.org/officeDocument/2006/relationships/oleObject" Target="../embeddings/oleObject13.bin"/><Relationship Id="rId6" Type="http://schemas.openxmlformats.org/officeDocument/2006/relationships/image" Target="../media/image24.wmf"/><Relationship Id="rId7" Type="http://schemas.openxmlformats.org/officeDocument/2006/relationships/oleObject" Target="../embeddings/oleObject14.bin"/><Relationship Id="rId8" Type="http://schemas.openxmlformats.org/officeDocument/2006/relationships/image" Target="../media/image25.wmf"/><Relationship Id="rId9" Type="http://schemas.openxmlformats.org/officeDocument/2006/relationships/oleObject" Target="../embeddings/oleObject15.bin"/><Relationship Id="rId10" Type="http://schemas.openxmlformats.org/officeDocument/2006/relationships/image" Target="../media/image26.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20.png"/><Relationship Id="rId5" Type="http://schemas.openxmlformats.org/officeDocument/2006/relationships/oleObject" Target="../embeddings/oleObject19.bin"/><Relationship Id="rId6" Type="http://schemas.openxmlformats.org/officeDocument/2006/relationships/image" Target="../media/image30.wmf"/><Relationship Id="rId7" Type="http://schemas.openxmlformats.org/officeDocument/2006/relationships/oleObject" Target="../embeddings/oleObject20.bin"/><Relationship Id="rId8" Type="http://schemas.openxmlformats.org/officeDocument/2006/relationships/image" Target="../media/image31.emf"/><Relationship Id="rId9" Type="http://schemas.openxmlformats.org/officeDocument/2006/relationships/oleObject" Target="../embeddings/oleObject21.bin"/><Relationship Id="rId10" Type="http://schemas.openxmlformats.org/officeDocument/2006/relationships/image" Target="../media/image32.wmf"/><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22.bin"/><Relationship Id="rId5" Type="http://schemas.openxmlformats.org/officeDocument/2006/relationships/image" Target="../media/image33.emf"/><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759808" y="5932313"/>
            <a:ext cx="2313906" cy="661116"/>
          </a:xfrm>
          <a:prstGeom prst="rect">
            <a:avLst/>
          </a:prstGeom>
        </p:spPr>
      </p:pic>
      <p:sp>
        <p:nvSpPr>
          <p:cNvPr id="2" name="Title 1"/>
          <p:cNvSpPr>
            <a:spLocks noGrp="1"/>
          </p:cNvSpPr>
          <p:nvPr>
            <p:ph type="ctrTitle"/>
          </p:nvPr>
        </p:nvSpPr>
        <p:spPr>
          <a:xfrm>
            <a:off x="380305" y="1733528"/>
            <a:ext cx="8458200" cy="1470025"/>
          </a:xfrm>
        </p:spPr>
        <p:txBody>
          <a:bodyPr/>
          <a:lstStyle/>
          <a:p>
            <a:r>
              <a:rPr lang="en-US" dirty="0" smtClean="0"/>
              <a:t>Magnetic Neutron Scattering</a:t>
            </a:r>
            <a:endParaRPr lang="en-US" dirty="0"/>
          </a:p>
        </p:txBody>
      </p:sp>
      <p:pic>
        <p:nvPicPr>
          <p:cNvPr id="7" name="Picture 6"/>
          <p:cNvPicPr>
            <a:picLocks noChangeAspect="1"/>
          </p:cNvPicPr>
          <p:nvPr/>
        </p:nvPicPr>
        <p:blipFill>
          <a:blip r:embed="rId3"/>
          <a:stretch>
            <a:fillRect/>
          </a:stretch>
        </p:blipFill>
        <p:spPr>
          <a:xfrm>
            <a:off x="7111586" y="6073665"/>
            <a:ext cx="1955800" cy="647700"/>
          </a:xfrm>
          <a:prstGeom prst="rect">
            <a:avLst/>
          </a:prstGeom>
        </p:spPr>
      </p:pic>
      <p:pic>
        <p:nvPicPr>
          <p:cNvPr id="10" name="Picture 9" descr="http://www.management.energy.gov/images/New_DOE_Logo_Color_Hi-Res_042808.jpg"/>
          <p:cNvPicPr>
            <a:picLocks noChangeAspect="1" noChangeArrowheads="1"/>
          </p:cNvPicPr>
          <p:nvPr/>
        </p:nvPicPr>
        <p:blipFill>
          <a:blip r:embed="rId4" cstate="print">
            <a:clrChange>
              <a:clrFrom>
                <a:srgbClr val="FFFFFF"/>
              </a:clrFrom>
              <a:clrTo>
                <a:srgbClr val="FFFFFF">
                  <a:alpha val="0"/>
                </a:srgbClr>
              </a:clrTo>
            </a:clrChange>
          </a:blip>
          <a:srcRect r="73603"/>
          <a:stretch>
            <a:fillRect/>
          </a:stretch>
        </p:blipFill>
        <p:spPr bwMode="auto">
          <a:xfrm>
            <a:off x="73570" y="5703276"/>
            <a:ext cx="1069430" cy="101809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a:stretch>
            <a:fillRect/>
          </a:stretch>
        </p:blipFill>
        <p:spPr>
          <a:xfrm>
            <a:off x="7111586" y="6073665"/>
            <a:ext cx="1955800" cy="647700"/>
          </a:xfrm>
          <a:prstGeom prst="rect">
            <a:avLst/>
          </a:prstGeom>
        </p:spPr>
      </p:pic>
      <p:sp>
        <p:nvSpPr>
          <p:cNvPr id="12" name="Rectangle 11"/>
          <p:cNvSpPr/>
          <p:nvPr/>
        </p:nvSpPr>
        <p:spPr>
          <a:xfrm>
            <a:off x="1371600" y="5633659"/>
            <a:ext cx="4572000" cy="1200329"/>
          </a:xfrm>
          <a:prstGeom prst="rect">
            <a:avLst/>
          </a:prstGeom>
        </p:spPr>
        <p:txBody>
          <a:bodyPr>
            <a:spAutoFit/>
          </a:bodyPr>
          <a:lstStyle/>
          <a:p>
            <a:pPr algn="r"/>
            <a:r>
              <a:rPr lang="en-US" dirty="0" smtClean="0"/>
              <a:t>Supported </a:t>
            </a:r>
            <a:r>
              <a:rPr lang="en-US" dirty="0"/>
              <a:t>by U.S. DoE </a:t>
            </a:r>
          </a:p>
          <a:p>
            <a:pPr algn="r"/>
            <a:r>
              <a:rPr lang="en-US" dirty="0"/>
              <a:t>Basic Energy Sciences, </a:t>
            </a:r>
          </a:p>
          <a:p>
            <a:pPr algn="r"/>
            <a:r>
              <a:rPr lang="en-US" dirty="0"/>
              <a:t>Materials Sciences &amp; Engineering </a:t>
            </a:r>
          </a:p>
          <a:p>
            <a:pPr algn="r"/>
            <a:r>
              <a:rPr lang="en-US" dirty="0"/>
              <a:t>DE-FG02-08ER46544</a:t>
            </a:r>
          </a:p>
        </p:txBody>
      </p:sp>
      <p:pic>
        <p:nvPicPr>
          <p:cNvPr id="13" name="Picture 12"/>
          <p:cNvPicPr>
            <a:picLocks noChangeAspect="1"/>
          </p:cNvPicPr>
          <p:nvPr/>
        </p:nvPicPr>
        <p:blipFill>
          <a:blip r:embed="rId5"/>
          <a:stretch>
            <a:fillRect/>
          </a:stretch>
        </p:blipFill>
        <p:spPr>
          <a:xfrm>
            <a:off x="7089824" y="5867400"/>
            <a:ext cx="1995616" cy="879021"/>
          </a:xfrm>
          <a:prstGeom prst="rect">
            <a:avLst/>
          </a:prstGeom>
        </p:spPr>
      </p:pic>
      <p:sp>
        <p:nvSpPr>
          <p:cNvPr id="14" name="Subtitle 2"/>
          <p:cNvSpPr>
            <a:spLocks noGrp="1"/>
          </p:cNvSpPr>
          <p:nvPr>
            <p:ph type="subTitle" idx="1"/>
          </p:nvPr>
        </p:nvSpPr>
        <p:spPr>
          <a:xfrm>
            <a:off x="0" y="3154250"/>
            <a:ext cx="9144000" cy="1752600"/>
          </a:xfrm>
        </p:spPr>
        <p:txBody>
          <a:bodyPr>
            <a:normAutofit/>
          </a:bodyPr>
          <a:lstStyle/>
          <a:p>
            <a:r>
              <a:rPr lang="en-US" sz="2000" dirty="0" smtClean="0"/>
              <a:t>Collin Broholm</a:t>
            </a:r>
          </a:p>
          <a:p>
            <a:r>
              <a:rPr lang="en-US" sz="2000" dirty="0" smtClean="0"/>
              <a:t>Institute for Quantum Matter, Johns Hopkins University </a:t>
            </a:r>
          </a:p>
          <a:p>
            <a:r>
              <a:rPr lang="en-US" sz="2000" dirty="0" smtClean="0"/>
              <a:t>Quantum Condensed Matter Division, Oak Ridge National Laboratory</a:t>
            </a:r>
            <a:endParaRPr lang="en-US" sz="2000" dirty="0"/>
          </a:p>
        </p:txBody>
      </p:sp>
    </p:spTree>
    <p:extLst>
      <p:ext uri="{BB962C8B-B14F-4D97-AF65-F5344CB8AC3E}">
        <p14:creationId xmlns:p14="http://schemas.microsoft.com/office/powerpoint/2010/main" val="3355789083"/>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0" y="6308280"/>
            <a:ext cx="9144000" cy="584200"/>
          </a:xfrm>
          <a:prstGeom prst="rect">
            <a:avLst/>
          </a:prstGeom>
        </p:spPr>
      </p:pic>
      <p:sp>
        <p:nvSpPr>
          <p:cNvPr id="5126" name="Rectangle 2"/>
          <p:cNvSpPr>
            <a:spLocks noGrp="1" noChangeArrowheads="1"/>
          </p:cNvSpPr>
          <p:nvPr>
            <p:ph type="title"/>
          </p:nvPr>
        </p:nvSpPr>
        <p:spPr/>
        <p:txBody>
          <a:bodyPr>
            <a:normAutofit/>
          </a:bodyPr>
          <a:lstStyle/>
          <a:p>
            <a:r>
              <a:rPr lang="en-US" dirty="0" smtClean="0"/>
              <a:t>Magnetic neutron diffraction</a:t>
            </a:r>
          </a:p>
        </p:txBody>
      </p:sp>
      <p:sp>
        <p:nvSpPr>
          <p:cNvPr id="5127" name="Text Box 3"/>
          <p:cNvSpPr txBox="1">
            <a:spLocks noChangeArrowheads="1"/>
          </p:cNvSpPr>
          <p:nvPr/>
        </p:nvSpPr>
        <p:spPr bwMode="auto">
          <a:xfrm>
            <a:off x="174625" y="856658"/>
            <a:ext cx="8737600" cy="519112"/>
          </a:xfrm>
          <a:prstGeom prst="rect">
            <a:avLst/>
          </a:prstGeom>
          <a:noFill/>
          <a:ln w="9525">
            <a:noFill/>
            <a:miter lim="800000"/>
            <a:headEnd/>
            <a:tailEnd/>
          </a:ln>
        </p:spPr>
        <p:txBody>
          <a:bodyPr wrap="none">
            <a:spAutoFit/>
          </a:bodyPr>
          <a:lstStyle/>
          <a:p>
            <a:r>
              <a:rPr lang="en-US" sz="2800"/>
              <a:t>Time independent spin correlations       elastic scattering</a:t>
            </a:r>
          </a:p>
        </p:txBody>
      </p:sp>
      <p:sp>
        <p:nvSpPr>
          <p:cNvPr id="5128" name="AutoShape 4"/>
          <p:cNvSpPr>
            <a:spLocks noChangeArrowheads="1"/>
          </p:cNvSpPr>
          <p:nvPr/>
        </p:nvSpPr>
        <p:spPr bwMode="auto">
          <a:xfrm>
            <a:off x="5845175" y="1023800"/>
            <a:ext cx="609600" cy="247650"/>
          </a:xfrm>
          <a:prstGeom prst="rightArrow">
            <a:avLst>
              <a:gd name="adj1" fmla="val 50000"/>
              <a:gd name="adj2" fmla="val 61538"/>
            </a:avLst>
          </a:prstGeom>
          <a:solidFill>
            <a:srgbClr val="FF0000"/>
          </a:solidFill>
          <a:ln w="9525">
            <a:solidFill>
              <a:schemeClr val="tx1"/>
            </a:solidFill>
            <a:miter lim="800000"/>
            <a:headEnd/>
            <a:tailEnd/>
          </a:ln>
        </p:spPr>
        <p:txBody>
          <a:bodyPr wrap="none" anchor="ctr"/>
          <a:lstStyle/>
          <a:p>
            <a:endParaRPr lang="en-US"/>
          </a:p>
        </p:txBody>
      </p:sp>
      <p:graphicFrame>
        <p:nvGraphicFramePr>
          <p:cNvPr id="5122" name="Object 5"/>
          <p:cNvGraphicFramePr>
            <a:graphicFrameLocks noChangeAspect="1"/>
          </p:cNvGraphicFramePr>
          <p:nvPr>
            <p:extLst>
              <p:ext uri="{D42A27DB-BD31-4B8C-83A1-F6EECF244321}">
                <p14:modId xmlns:p14="http://schemas.microsoft.com/office/powerpoint/2010/main" val="1157759217"/>
              </p:ext>
            </p:extLst>
          </p:nvPr>
        </p:nvGraphicFramePr>
        <p:xfrm>
          <a:off x="1006475" y="1376363"/>
          <a:ext cx="7351713" cy="1041400"/>
        </p:xfrm>
        <a:graphic>
          <a:graphicData uri="http://schemas.openxmlformats.org/presentationml/2006/ole">
            <mc:AlternateContent xmlns:mc="http://schemas.openxmlformats.org/markup-compatibility/2006">
              <mc:Choice xmlns:v="urn:schemas-microsoft-com:vml" Requires="v">
                <p:oleObj spid="_x0000_s42039" name="Equation" r:id="rId5" imgW="3302000" imgH="469900" progId="Equation.DSMT4">
                  <p:embed/>
                </p:oleObj>
              </mc:Choice>
              <mc:Fallback>
                <p:oleObj name="Equation" r:id="rId5" imgW="3302000" imgH="469900" progId="Equation.DSMT4">
                  <p:embed/>
                  <p:pic>
                    <p:nvPicPr>
                      <p:cNvPr id="0" name=""/>
                      <p:cNvPicPr>
                        <a:picLocks noChangeAspect="1" noChangeArrowheads="1"/>
                      </p:cNvPicPr>
                      <p:nvPr/>
                    </p:nvPicPr>
                    <p:blipFill>
                      <a:blip r:embed="rId6"/>
                      <a:srcRect/>
                      <a:stretch>
                        <a:fillRect/>
                      </a:stretch>
                    </p:blipFill>
                    <p:spPr bwMode="auto">
                      <a:xfrm>
                        <a:off x="1006475" y="1376363"/>
                        <a:ext cx="7351713" cy="104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9" name="Text Box 6"/>
          <p:cNvSpPr txBox="1">
            <a:spLocks noChangeArrowheads="1"/>
          </p:cNvSpPr>
          <p:nvPr/>
        </p:nvSpPr>
        <p:spPr bwMode="auto">
          <a:xfrm>
            <a:off x="120650" y="2514008"/>
            <a:ext cx="8836025" cy="519112"/>
          </a:xfrm>
          <a:prstGeom prst="rect">
            <a:avLst/>
          </a:prstGeom>
          <a:noFill/>
          <a:ln w="9525">
            <a:noFill/>
            <a:miter lim="800000"/>
            <a:headEnd/>
            <a:tailEnd/>
          </a:ln>
        </p:spPr>
        <p:txBody>
          <a:bodyPr wrap="none">
            <a:spAutoFit/>
          </a:bodyPr>
          <a:lstStyle/>
          <a:p>
            <a:r>
              <a:rPr lang="en-US" sz="2800"/>
              <a:t>Periodic magnetic structures         Magnetic Bragg peaks</a:t>
            </a:r>
          </a:p>
        </p:txBody>
      </p:sp>
      <p:sp>
        <p:nvSpPr>
          <p:cNvPr id="5130" name="AutoShape 7"/>
          <p:cNvSpPr>
            <a:spLocks noChangeArrowheads="1"/>
          </p:cNvSpPr>
          <p:nvPr/>
        </p:nvSpPr>
        <p:spPr bwMode="auto">
          <a:xfrm>
            <a:off x="4859377" y="2707316"/>
            <a:ext cx="609600" cy="247650"/>
          </a:xfrm>
          <a:prstGeom prst="rightArrow">
            <a:avLst>
              <a:gd name="adj1" fmla="val 50000"/>
              <a:gd name="adj2" fmla="val 61538"/>
            </a:avLst>
          </a:prstGeom>
          <a:solidFill>
            <a:srgbClr val="FF0000"/>
          </a:solidFill>
          <a:ln w="9525">
            <a:solidFill>
              <a:schemeClr val="tx1"/>
            </a:solidFill>
            <a:miter lim="800000"/>
            <a:headEnd/>
            <a:tailEnd/>
          </a:ln>
        </p:spPr>
        <p:txBody>
          <a:bodyPr wrap="none" anchor="ctr"/>
          <a:lstStyle/>
          <a:p>
            <a:endParaRPr lang="en-US"/>
          </a:p>
        </p:txBody>
      </p:sp>
      <p:graphicFrame>
        <p:nvGraphicFramePr>
          <p:cNvPr id="5123" name="Object 8"/>
          <p:cNvGraphicFramePr>
            <a:graphicFrameLocks noChangeAspect="1"/>
          </p:cNvGraphicFramePr>
          <p:nvPr>
            <p:extLst>
              <p:ext uri="{D42A27DB-BD31-4B8C-83A1-F6EECF244321}">
                <p14:modId xmlns:p14="http://schemas.microsoft.com/office/powerpoint/2010/main" val="3718864730"/>
              </p:ext>
            </p:extLst>
          </p:nvPr>
        </p:nvGraphicFramePr>
        <p:xfrm>
          <a:off x="795338" y="2894013"/>
          <a:ext cx="7534275" cy="1244600"/>
        </p:xfrm>
        <a:graphic>
          <a:graphicData uri="http://schemas.openxmlformats.org/presentationml/2006/ole">
            <mc:AlternateContent xmlns:mc="http://schemas.openxmlformats.org/markup-compatibility/2006">
              <mc:Choice xmlns:v="urn:schemas-microsoft-com:vml" Requires="v">
                <p:oleObj spid="_x0000_s42040" name="Equation" r:id="rId7" imgW="3009900" imgH="495300" progId="Equation.DSMT4">
                  <p:embed/>
                </p:oleObj>
              </mc:Choice>
              <mc:Fallback>
                <p:oleObj name="Equation" r:id="rId7" imgW="3009900" imgH="495300" progId="Equation.DSMT4">
                  <p:embed/>
                  <p:pic>
                    <p:nvPicPr>
                      <p:cNvPr id="0" name=""/>
                      <p:cNvPicPr>
                        <a:picLocks noChangeAspect="1" noChangeArrowheads="1"/>
                      </p:cNvPicPr>
                      <p:nvPr/>
                    </p:nvPicPr>
                    <p:blipFill>
                      <a:blip r:embed="rId8"/>
                      <a:srcRect/>
                      <a:stretch>
                        <a:fillRect/>
                      </a:stretch>
                    </p:blipFill>
                    <p:spPr bwMode="auto">
                      <a:xfrm>
                        <a:off x="795338" y="2894013"/>
                        <a:ext cx="7534275" cy="124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31" name="Text Box 9"/>
          <p:cNvSpPr txBox="1">
            <a:spLocks noChangeArrowheads="1"/>
          </p:cNvSpPr>
          <p:nvPr/>
        </p:nvSpPr>
        <p:spPr bwMode="auto">
          <a:xfrm>
            <a:off x="82550" y="5200115"/>
            <a:ext cx="6067425" cy="519113"/>
          </a:xfrm>
          <a:prstGeom prst="rect">
            <a:avLst/>
          </a:prstGeom>
          <a:noFill/>
          <a:ln w="9525">
            <a:noFill/>
            <a:miter lim="800000"/>
            <a:headEnd/>
            <a:tailEnd/>
          </a:ln>
        </p:spPr>
        <p:txBody>
          <a:bodyPr wrap="none">
            <a:spAutoFit/>
          </a:bodyPr>
          <a:lstStyle/>
          <a:p>
            <a:r>
              <a:rPr lang="en-US" sz="2800" dirty="0"/>
              <a:t>The magnetic vector structure factor is</a:t>
            </a:r>
          </a:p>
        </p:txBody>
      </p:sp>
      <p:graphicFrame>
        <p:nvGraphicFramePr>
          <p:cNvPr id="5124" name="Object 10"/>
          <p:cNvGraphicFramePr>
            <a:graphicFrameLocks noChangeAspect="1"/>
          </p:cNvGraphicFramePr>
          <p:nvPr>
            <p:extLst>
              <p:ext uri="{D42A27DB-BD31-4B8C-83A1-F6EECF244321}">
                <p14:modId xmlns:p14="http://schemas.microsoft.com/office/powerpoint/2010/main" val="3589707934"/>
              </p:ext>
            </p:extLst>
          </p:nvPr>
        </p:nvGraphicFramePr>
        <p:xfrm>
          <a:off x="1905739" y="5621236"/>
          <a:ext cx="5907276" cy="1236764"/>
        </p:xfrm>
        <a:graphic>
          <a:graphicData uri="http://schemas.openxmlformats.org/presentationml/2006/ole">
            <mc:AlternateContent xmlns:mc="http://schemas.openxmlformats.org/markup-compatibility/2006">
              <mc:Choice xmlns:v="urn:schemas-microsoft-com:vml" Requires="v">
                <p:oleObj spid="_x0000_s42041" name="Equation" r:id="rId9" imgW="1993900" imgH="419100" progId="Equation.DSMT4">
                  <p:embed/>
                </p:oleObj>
              </mc:Choice>
              <mc:Fallback>
                <p:oleObj name="Equation" r:id="rId9" imgW="1993900" imgH="419100" progId="Equation.DSMT4">
                  <p:embed/>
                  <p:pic>
                    <p:nvPicPr>
                      <p:cNvPr id="0" name=""/>
                      <p:cNvPicPr>
                        <a:picLocks noChangeAspect="1" noChangeArrowheads="1"/>
                      </p:cNvPicPr>
                      <p:nvPr/>
                    </p:nvPicPr>
                    <p:blipFill>
                      <a:blip r:embed="rId10"/>
                      <a:srcRect/>
                      <a:stretch>
                        <a:fillRect/>
                      </a:stretch>
                    </p:blipFill>
                    <p:spPr bwMode="auto">
                      <a:xfrm>
                        <a:off x="1905739" y="5621236"/>
                        <a:ext cx="5907276" cy="1236764"/>
                      </a:xfrm>
                      <a:prstGeom prst="rect">
                        <a:avLst/>
                      </a:prstGeom>
                      <a:noFill/>
                    </p:spPr>
                  </p:pic>
                </p:oleObj>
              </mc:Fallback>
            </mc:AlternateContent>
          </a:graphicData>
        </a:graphic>
      </p:graphicFrame>
      <p:sp>
        <p:nvSpPr>
          <p:cNvPr id="5132" name="Text Box 11"/>
          <p:cNvSpPr txBox="1">
            <a:spLocks noChangeArrowheads="1"/>
          </p:cNvSpPr>
          <p:nvPr/>
        </p:nvSpPr>
        <p:spPr bwMode="auto">
          <a:xfrm>
            <a:off x="131763" y="4095158"/>
            <a:ext cx="8786812" cy="519112"/>
          </a:xfrm>
          <a:prstGeom prst="rect">
            <a:avLst/>
          </a:prstGeom>
          <a:noFill/>
          <a:ln w="9525">
            <a:noFill/>
            <a:miter lim="800000"/>
            <a:headEnd/>
            <a:tailEnd/>
          </a:ln>
        </p:spPr>
        <p:txBody>
          <a:bodyPr wrap="none">
            <a:spAutoFit/>
          </a:bodyPr>
          <a:lstStyle/>
          <a:p>
            <a:r>
              <a:rPr lang="en-US" sz="2800"/>
              <a:t>Magnetic primitive unit cell greater than chemical P.U.C. </a:t>
            </a:r>
          </a:p>
        </p:txBody>
      </p:sp>
      <p:sp>
        <p:nvSpPr>
          <p:cNvPr id="5133" name="AutoShape 12"/>
          <p:cNvSpPr>
            <a:spLocks noChangeArrowheads="1"/>
          </p:cNvSpPr>
          <p:nvPr/>
        </p:nvSpPr>
        <p:spPr bwMode="auto">
          <a:xfrm>
            <a:off x="304800" y="4811120"/>
            <a:ext cx="609600" cy="247650"/>
          </a:xfrm>
          <a:prstGeom prst="rightArrow">
            <a:avLst>
              <a:gd name="adj1" fmla="val 50000"/>
              <a:gd name="adj2" fmla="val 61538"/>
            </a:avLst>
          </a:prstGeom>
          <a:solidFill>
            <a:srgbClr val="FF0000"/>
          </a:solidFill>
          <a:ln w="9525">
            <a:solidFill>
              <a:schemeClr val="tx1"/>
            </a:solidFill>
            <a:miter lim="800000"/>
            <a:headEnd/>
            <a:tailEnd/>
          </a:ln>
        </p:spPr>
        <p:txBody>
          <a:bodyPr wrap="none" anchor="ctr"/>
          <a:lstStyle/>
          <a:p>
            <a:endParaRPr lang="en-US"/>
          </a:p>
        </p:txBody>
      </p:sp>
      <p:sp>
        <p:nvSpPr>
          <p:cNvPr id="5134" name="Text Box 13"/>
          <p:cNvSpPr txBox="1">
            <a:spLocks noChangeArrowheads="1"/>
          </p:cNvSpPr>
          <p:nvPr/>
        </p:nvSpPr>
        <p:spPr bwMode="auto">
          <a:xfrm>
            <a:off x="1038225" y="4669320"/>
            <a:ext cx="7874000" cy="519112"/>
          </a:xfrm>
          <a:prstGeom prst="rect">
            <a:avLst/>
          </a:prstGeom>
          <a:noFill/>
          <a:ln w="9525">
            <a:noFill/>
            <a:miter lim="800000"/>
            <a:headEnd/>
            <a:tailEnd/>
          </a:ln>
        </p:spPr>
        <p:txBody>
          <a:bodyPr wrap="none">
            <a:spAutoFit/>
          </a:bodyPr>
          <a:lstStyle/>
          <a:p>
            <a:r>
              <a:rPr lang="en-US" sz="2800" dirty="0"/>
              <a:t>Magnetic </a:t>
            </a:r>
            <a:r>
              <a:rPr lang="en-US" sz="2800" dirty="0" err="1"/>
              <a:t>Brillouin</a:t>
            </a:r>
            <a:r>
              <a:rPr lang="en-US" sz="2800" dirty="0"/>
              <a:t> zone smaller than chemical B.Z. </a:t>
            </a:r>
          </a:p>
        </p:txBody>
      </p:sp>
    </p:spTree>
    <p:extLst>
      <p:ext uri="{BB962C8B-B14F-4D97-AF65-F5344CB8AC3E}">
        <p14:creationId xmlns:p14="http://schemas.microsoft.com/office/powerpoint/2010/main" val="65665300"/>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0" y="6308280"/>
            <a:ext cx="9144000" cy="584200"/>
          </a:xfrm>
          <a:prstGeom prst="rect">
            <a:avLst/>
          </a:prstGeom>
        </p:spPr>
      </p:pic>
      <p:sp>
        <p:nvSpPr>
          <p:cNvPr id="2" name="Title 1"/>
          <p:cNvSpPr>
            <a:spLocks noGrp="1"/>
          </p:cNvSpPr>
          <p:nvPr>
            <p:ph type="title"/>
          </p:nvPr>
        </p:nvSpPr>
        <p:spPr/>
        <p:txBody>
          <a:bodyPr/>
          <a:lstStyle/>
          <a:p>
            <a:r>
              <a:rPr lang="en-US" dirty="0" smtClean="0"/>
              <a:t>Diffraction from </a:t>
            </a:r>
            <a:r>
              <a:rPr lang="en-US" dirty="0" err="1" smtClean="0"/>
              <a:t>Ferromagnet</a:t>
            </a:r>
            <a:endParaRPr lang="en-US" dirty="0"/>
          </a:p>
        </p:txBody>
      </p:sp>
      <p:sp>
        <p:nvSpPr>
          <p:cNvPr id="3" name="TextBox 2"/>
          <p:cNvSpPr txBox="1"/>
          <p:nvPr/>
        </p:nvSpPr>
        <p:spPr>
          <a:xfrm>
            <a:off x="174978" y="1030110"/>
            <a:ext cx="8835021" cy="461665"/>
          </a:xfrm>
          <a:prstGeom prst="rect">
            <a:avLst/>
          </a:prstGeom>
          <a:noFill/>
        </p:spPr>
        <p:txBody>
          <a:bodyPr wrap="none" rtlCol="0">
            <a:spAutoFit/>
          </a:bodyPr>
          <a:lstStyle/>
          <a:p>
            <a:r>
              <a:rPr lang="en-US" sz="2400" dirty="0"/>
              <a:t>N</a:t>
            </a:r>
            <a:r>
              <a:rPr lang="en-US" sz="2400" dirty="0" smtClean="0"/>
              <a:t>uclear &amp; magnetic scattering interferes. Effective </a:t>
            </a:r>
            <a:r>
              <a:rPr lang="en-US" sz="2400" dirty="0" err="1" smtClean="0"/>
              <a:t>scatt</a:t>
            </a:r>
            <a:r>
              <a:rPr lang="en-US" sz="2400" dirty="0" smtClean="0"/>
              <a:t>. </a:t>
            </a:r>
            <a:r>
              <a:rPr lang="en-US" sz="2400" dirty="0"/>
              <a:t>l</a:t>
            </a:r>
            <a:r>
              <a:rPr lang="en-US" sz="2400" dirty="0" smtClean="0"/>
              <a:t>ength: </a:t>
            </a:r>
            <a:endParaRPr lang="en-US" sz="2400" dirty="0"/>
          </a:p>
        </p:txBody>
      </p:sp>
      <p:graphicFrame>
        <p:nvGraphicFramePr>
          <p:cNvPr id="4" name="Object 3"/>
          <p:cNvGraphicFramePr>
            <a:graphicFrameLocks noChangeAspect="1"/>
          </p:cNvGraphicFramePr>
          <p:nvPr>
            <p:extLst>
              <p:ext uri="{D42A27DB-BD31-4B8C-83A1-F6EECF244321}">
                <p14:modId xmlns:p14="http://schemas.microsoft.com/office/powerpoint/2010/main" val="3387876100"/>
              </p:ext>
            </p:extLst>
          </p:nvPr>
        </p:nvGraphicFramePr>
        <p:xfrm>
          <a:off x="3367485" y="1538112"/>
          <a:ext cx="1529072" cy="520535"/>
        </p:xfrm>
        <a:graphic>
          <a:graphicData uri="http://schemas.openxmlformats.org/presentationml/2006/ole">
            <mc:AlternateContent xmlns:mc="http://schemas.openxmlformats.org/markup-compatibility/2006">
              <mc:Choice xmlns:v="urn:schemas-microsoft-com:vml" Requires="v">
                <p:oleObj spid="_x0000_s43097" name="Equation" r:id="rId4" imgW="596900" imgH="203200" progId="Equation.DSMT4">
                  <p:embed/>
                </p:oleObj>
              </mc:Choice>
              <mc:Fallback>
                <p:oleObj name="Equation" r:id="rId4" imgW="596900" imgH="203200" progId="Equation.DSMT4">
                  <p:embed/>
                  <p:pic>
                    <p:nvPicPr>
                      <p:cNvPr id="0" name=""/>
                      <p:cNvPicPr/>
                      <p:nvPr/>
                    </p:nvPicPr>
                    <p:blipFill>
                      <a:blip r:embed="rId5"/>
                      <a:stretch>
                        <a:fillRect/>
                      </a:stretch>
                    </p:blipFill>
                    <p:spPr>
                      <a:xfrm>
                        <a:off x="3367485" y="1538112"/>
                        <a:ext cx="1529072" cy="520535"/>
                      </a:xfrm>
                      <a:prstGeom prst="rect">
                        <a:avLst/>
                      </a:prstGeom>
                    </p:spPr>
                  </p:pic>
                </p:oleObj>
              </mc:Fallback>
            </mc:AlternateContent>
          </a:graphicData>
        </a:graphic>
      </p:graphicFrame>
      <p:sp>
        <p:nvSpPr>
          <p:cNvPr id="5" name="TextBox 4"/>
          <p:cNvSpPr txBox="1"/>
          <p:nvPr/>
        </p:nvSpPr>
        <p:spPr>
          <a:xfrm>
            <a:off x="174978" y="2074860"/>
            <a:ext cx="6599132" cy="461665"/>
          </a:xfrm>
          <a:prstGeom prst="rect">
            <a:avLst/>
          </a:prstGeom>
          <a:noFill/>
        </p:spPr>
        <p:txBody>
          <a:bodyPr wrap="none" rtlCol="0">
            <a:spAutoFit/>
          </a:bodyPr>
          <a:lstStyle/>
          <a:p>
            <a:r>
              <a:rPr lang="en-US" sz="2400" dirty="0" smtClean="0"/>
              <a:t>The structure factor for reciprocal lattice vector, </a:t>
            </a:r>
            <a:endParaRPr lang="en-US" sz="2400" dirty="0"/>
          </a:p>
        </p:txBody>
      </p:sp>
      <p:graphicFrame>
        <p:nvGraphicFramePr>
          <p:cNvPr id="6" name="Object 5"/>
          <p:cNvGraphicFramePr>
            <a:graphicFrameLocks noChangeAspect="1"/>
          </p:cNvGraphicFramePr>
          <p:nvPr>
            <p:extLst>
              <p:ext uri="{D42A27DB-BD31-4B8C-83A1-F6EECF244321}">
                <p14:modId xmlns:p14="http://schemas.microsoft.com/office/powerpoint/2010/main" val="3431946464"/>
              </p:ext>
            </p:extLst>
          </p:nvPr>
        </p:nvGraphicFramePr>
        <p:xfrm>
          <a:off x="6647111" y="2151292"/>
          <a:ext cx="472017" cy="385233"/>
        </p:xfrm>
        <a:graphic>
          <a:graphicData uri="http://schemas.openxmlformats.org/presentationml/2006/ole">
            <mc:AlternateContent xmlns:mc="http://schemas.openxmlformats.org/markup-compatibility/2006">
              <mc:Choice xmlns:v="urn:schemas-microsoft-com:vml" Requires="v">
                <p:oleObj spid="_x0000_s43098" name="Equation" r:id="rId6" imgW="127000" imgH="139700" progId="Equation.DSMT4">
                  <p:embed/>
                </p:oleObj>
              </mc:Choice>
              <mc:Fallback>
                <p:oleObj name="Equation" r:id="rId6" imgW="127000" imgH="139700" progId="Equation.DSMT4">
                  <p:embed/>
                  <p:pic>
                    <p:nvPicPr>
                      <p:cNvPr id="0" name=""/>
                      <p:cNvPicPr/>
                      <p:nvPr/>
                    </p:nvPicPr>
                    <p:blipFill>
                      <a:blip r:embed="rId7"/>
                      <a:stretch>
                        <a:fillRect/>
                      </a:stretch>
                    </p:blipFill>
                    <p:spPr>
                      <a:xfrm>
                        <a:off x="6647111" y="2151292"/>
                        <a:ext cx="472017" cy="38523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135265651"/>
              </p:ext>
            </p:extLst>
          </p:nvPr>
        </p:nvGraphicFramePr>
        <p:xfrm>
          <a:off x="774700" y="2536825"/>
          <a:ext cx="7777163" cy="1520825"/>
        </p:xfrm>
        <a:graphic>
          <a:graphicData uri="http://schemas.openxmlformats.org/presentationml/2006/ole">
            <mc:AlternateContent xmlns:mc="http://schemas.openxmlformats.org/markup-compatibility/2006">
              <mc:Choice xmlns:v="urn:schemas-microsoft-com:vml" Requires="v">
                <p:oleObj spid="_x0000_s43099" name="Equation" r:id="rId8" imgW="3441700" imgH="673100" progId="Equation.DSMT4">
                  <p:embed/>
                </p:oleObj>
              </mc:Choice>
              <mc:Fallback>
                <p:oleObj name="Equation" r:id="rId8" imgW="3441700" imgH="673100" progId="Equation.DSMT4">
                  <p:embed/>
                  <p:pic>
                    <p:nvPicPr>
                      <p:cNvPr id="0" name=""/>
                      <p:cNvPicPr/>
                      <p:nvPr/>
                    </p:nvPicPr>
                    <p:blipFill>
                      <a:blip r:embed="rId9"/>
                      <a:stretch>
                        <a:fillRect/>
                      </a:stretch>
                    </p:blipFill>
                    <p:spPr>
                      <a:xfrm>
                        <a:off x="774700" y="2536825"/>
                        <a:ext cx="7777163" cy="1520825"/>
                      </a:xfrm>
                      <a:prstGeom prst="rect">
                        <a:avLst/>
                      </a:prstGeom>
                    </p:spPr>
                  </p:pic>
                </p:oleObj>
              </mc:Fallback>
            </mc:AlternateContent>
          </a:graphicData>
        </a:graphic>
      </p:graphicFrame>
      <p:sp>
        <p:nvSpPr>
          <p:cNvPr id="8" name="TextBox 7"/>
          <p:cNvSpPr txBox="1"/>
          <p:nvPr/>
        </p:nvSpPr>
        <p:spPr>
          <a:xfrm>
            <a:off x="711200" y="4103834"/>
            <a:ext cx="1069524" cy="400110"/>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smtClean="0"/>
              <a:t>Nuclear</a:t>
            </a:r>
            <a:endParaRPr lang="en-US" dirty="0"/>
          </a:p>
        </p:txBody>
      </p:sp>
      <p:sp>
        <p:nvSpPr>
          <p:cNvPr id="9" name="TextBox 8"/>
          <p:cNvSpPr txBox="1"/>
          <p:nvPr/>
        </p:nvSpPr>
        <p:spPr>
          <a:xfrm>
            <a:off x="3367484" y="4113207"/>
            <a:ext cx="1299129"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t>Magnetic</a:t>
            </a:r>
            <a:endParaRPr lang="en-US" dirty="0"/>
          </a:p>
        </p:txBody>
      </p:sp>
      <p:sp>
        <p:nvSpPr>
          <p:cNvPr id="10" name="TextBox 9"/>
          <p:cNvSpPr txBox="1"/>
          <p:nvPr/>
        </p:nvSpPr>
        <p:spPr>
          <a:xfrm>
            <a:off x="6286120" y="4141107"/>
            <a:ext cx="2325677"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smtClean="0"/>
              <a:t>Nuclear-magnetic</a:t>
            </a:r>
            <a:endParaRPr lang="en-US" dirty="0"/>
          </a:p>
        </p:txBody>
      </p:sp>
      <p:sp>
        <p:nvSpPr>
          <p:cNvPr id="12" name="TextBox 11"/>
          <p:cNvSpPr txBox="1"/>
          <p:nvPr/>
        </p:nvSpPr>
        <p:spPr>
          <a:xfrm>
            <a:off x="174978" y="4668482"/>
            <a:ext cx="9014057" cy="830997"/>
          </a:xfrm>
          <a:prstGeom prst="rect">
            <a:avLst/>
          </a:prstGeom>
          <a:noFill/>
        </p:spPr>
        <p:txBody>
          <a:bodyPr wrap="none" rtlCol="0">
            <a:spAutoFit/>
          </a:bodyPr>
          <a:lstStyle/>
          <a:p>
            <a:r>
              <a:rPr lang="en-US" sz="2400" dirty="0" smtClean="0"/>
              <a:t>The last term vanishes for un-polarized neutrons (     average).</a:t>
            </a:r>
          </a:p>
          <a:p>
            <a:r>
              <a:rPr lang="en-US" sz="2400" dirty="0"/>
              <a:t>A</a:t>
            </a:r>
            <a:r>
              <a:rPr lang="en-US" sz="2400" dirty="0" smtClean="0"/>
              <a:t> welcome consequence is that the diffracted beam is polarized! </a:t>
            </a:r>
            <a:endParaRPr lang="en-US" sz="2400" dirty="0"/>
          </a:p>
        </p:txBody>
      </p:sp>
      <p:graphicFrame>
        <p:nvGraphicFramePr>
          <p:cNvPr id="13" name="Object 12"/>
          <p:cNvGraphicFramePr>
            <a:graphicFrameLocks noChangeAspect="1"/>
          </p:cNvGraphicFramePr>
          <p:nvPr>
            <p:extLst>
              <p:ext uri="{D42A27DB-BD31-4B8C-83A1-F6EECF244321}">
                <p14:modId xmlns:p14="http://schemas.microsoft.com/office/powerpoint/2010/main" val="1024794456"/>
              </p:ext>
            </p:extLst>
          </p:nvPr>
        </p:nvGraphicFramePr>
        <p:xfrm>
          <a:off x="6998804" y="4753148"/>
          <a:ext cx="437269" cy="355074"/>
        </p:xfrm>
        <a:graphic>
          <a:graphicData uri="http://schemas.openxmlformats.org/presentationml/2006/ole">
            <mc:AlternateContent xmlns:mc="http://schemas.openxmlformats.org/markup-compatibility/2006">
              <mc:Choice xmlns:v="urn:schemas-microsoft-com:vml" Requires="v">
                <p:oleObj spid="_x0000_s43100" name="Equation" r:id="rId10" imgW="152400" imgH="139700" progId="Equation.DSMT4">
                  <p:embed/>
                </p:oleObj>
              </mc:Choice>
              <mc:Fallback>
                <p:oleObj name="Equation" r:id="rId10" imgW="152400" imgH="139700" progId="Equation.DSMT4">
                  <p:embed/>
                  <p:pic>
                    <p:nvPicPr>
                      <p:cNvPr id="0" name=""/>
                      <p:cNvPicPr/>
                      <p:nvPr/>
                    </p:nvPicPr>
                    <p:blipFill>
                      <a:blip r:embed="rId11"/>
                      <a:stretch>
                        <a:fillRect/>
                      </a:stretch>
                    </p:blipFill>
                    <p:spPr>
                      <a:xfrm>
                        <a:off x="6998804" y="4753148"/>
                        <a:ext cx="437269" cy="355074"/>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864944836"/>
              </p:ext>
            </p:extLst>
          </p:nvPr>
        </p:nvGraphicFramePr>
        <p:xfrm>
          <a:off x="1666869" y="5439180"/>
          <a:ext cx="5646470" cy="1418820"/>
        </p:xfrm>
        <a:graphic>
          <a:graphicData uri="http://schemas.openxmlformats.org/presentationml/2006/ole">
            <mc:AlternateContent xmlns:mc="http://schemas.openxmlformats.org/markup-compatibility/2006">
              <mc:Choice xmlns:v="urn:schemas-microsoft-com:vml" Requires="v">
                <p:oleObj spid="_x0000_s43101" name="Equation" r:id="rId12" imgW="2476500" imgH="622300" progId="Equation.DSMT4">
                  <p:embed/>
                </p:oleObj>
              </mc:Choice>
              <mc:Fallback>
                <p:oleObj name="Equation" r:id="rId12" imgW="2476500" imgH="622300" progId="Equation.DSMT4">
                  <p:embed/>
                  <p:pic>
                    <p:nvPicPr>
                      <p:cNvPr id="0" name=""/>
                      <p:cNvPicPr/>
                      <p:nvPr/>
                    </p:nvPicPr>
                    <p:blipFill>
                      <a:blip r:embed="rId13"/>
                      <a:stretch>
                        <a:fillRect/>
                      </a:stretch>
                    </p:blipFill>
                    <p:spPr>
                      <a:xfrm>
                        <a:off x="1666869" y="5439180"/>
                        <a:ext cx="5646470" cy="1418820"/>
                      </a:xfrm>
                      <a:prstGeom prst="rect">
                        <a:avLst/>
                      </a:prstGeom>
                    </p:spPr>
                  </p:pic>
                </p:oleObj>
              </mc:Fallback>
            </mc:AlternateContent>
          </a:graphicData>
        </a:graphic>
      </p:graphicFrame>
    </p:spTree>
    <p:extLst>
      <p:ext uri="{BB962C8B-B14F-4D97-AF65-F5344CB8AC3E}">
        <p14:creationId xmlns:p14="http://schemas.microsoft.com/office/powerpoint/2010/main" val="3887589311"/>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tangle 101"/>
          <p:cNvSpPr>
            <a:spLocks noChangeAspect="1" noChangeArrowheads="1"/>
          </p:cNvSpPr>
          <p:nvPr/>
        </p:nvSpPr>
        <p:spPr bwMode="auto">
          <a:xfrm>
            <a:off x="6966648" y="4672731"/>
            <a:ext cx="573088" cy="57308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163" name="Rectangle 2"/>
          <p:cNvSpPr>
            <a:spLocks noGrp="1" noChangeArrowheads="1"/>
          </p:cNvSpPr>
          <p:nvPr>
            <p:ph type="title"/>
          </p:nvPr>
        </p:nvSpPr>
        <p:spPr>
          <a:xfrm>
            <a:off x="457200" y="-147913"/>
            <a:ext cx="8229600" cy="842063"/>
          </a:xfrm>
        </p:spPr>
        <p:txBody>
          <a:bodyPr>
            <a:normAutofit/>
          </a:bodyPr>
          <a:lstStyle/>
          <a:p>
            <a:r>
              <a:rPr lang="en-US" dirty="0" smtClean="0"/>
              <a:t>Simple cubic </a:t>
            </a:r>
            <a:r>
              <a:rPr lang="en-US" dirty="0" err="1" smtClean="0"/>
              <a:t>antiferromagnet</a:t>
            </a:r>
            <a:endParaRPr lang="en-US" dirty="0" smtClean="0"/>
          </a:p>
        </p:txBody>
      </p:sp>
      <p:grpSp>
        <p:nvGrpSpPr>
          <p:cNvPr id="6162" name="Group 208"/>
          <p:cNvGrpSpPr>
            <a:grpSpLocks/>
          </p:cNvGrpSpPr>
          <p:nvPr/>
        </p:nvGrpSpPr>
        <p:grpSpPr bwMode="auto">
          <a:xfrm>
            <a:off x="1820863" y="953275"/>
            <a:ext cx="2389187" cy="862013"/>
            <a:chOff x="1147" y="766"/>
            <a:chExt cx="1505" cy="543"/>
          </a:xfrm>
        </p:grpSpPr>
        <p:sp>
          <p:nvSpPr>
            <p:cNvPr id="6301" name="Line 187"/>
            <p:cNvSpPr>
              <a:spLocks noChangeShapeType="1"/>
            </p:cNvSpPr>
            <p:nvPr/>
          </p:nvSpPr>
          <p:spPr bwMode="auto">
            <a:xfrm flipH="1">
              <a:off x="1147" y="983"/>
              <a:ext cx="512" cy="0"/>
            </a:xfrm>
            <a:prstGeom prst="line">
              <a:avLst/>
            </a:prstGeom>
            <a:noFill/>
            <a:ln w="9525">
              <a:solidFill>
                <a:srgbClr val="FF0000"/>
              </a:solidFill>
              <a:round/>
              <a:headEnd/>
              <a:tailEnd type="triangle" w="med" len="med"/>
            </a:ln>
          </p:spPr>
          <p:txBody>
            <a:bodyPr wrap="none" anchor="ctr"/>
            <a:lstStyle/>
            <a:p>
              <a:endParaRPr lang="en-US"/>
            </a:p>
          </p:txBody>
        </p:sp>
        <p:graphicFrame>
          <p:nvGraphicFramePr>
            <p:cNvPr id="6160" name="Object 185"/>
            <p:cNvGraphicFramePr>
              <a:graphicFrameLocks noChangeAspect="1"/>
            </p:cNvGraphicFramePr>
            <p:nvPr/>
          </p:nvGraphicFramePr>
          <p:xfrm>
            <a:off x="1676" y="766"/>
            <a:ext cx="976" cy="543"/>
          </p:xfrm>
          <a:graphic>
            <a:graphicData uri="http://schemas.openxmlformats.org/presentationml/2006/ole">
              <mc:AlternateContent xmlns:mc="http://schemas.openxmlformats.org/markup-compatibility/2006">
                <mc:Choice xmlns:v="urn:schemas-microsoft-com:vml" Requires="v">
                  <p:oleObj spid="_x0000_s44291" name="Equation" r:id="rId4" imgW="774360" imgH="431640" progId="Equation.3">
                    <p:embed/>
                  </p:oleObj>
                </mc:Choice>
                <mc:Fallback>
                  <p:oleObj name="Equation" r:id="rId4" imgW="77436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 y="766"/>
                          <a:ext cx="976" cy="54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pSp>
      <p:sp>
        <p:nvSpPr>
          <p:cNvPr id="6164" name="Rectangle 5"/>
          <p:cNvSpPr>
            <a:spLocks noChangeAspect="1" noChangeArrowheads="1"/>
          </p:cNvSpPr>
          <p:nvPr/>
        </p:nvSpPr>
        <p:spPr bwMode="auto">
          <a:xfrm rot="5385021">
            <a:off x="901701" y="1431112"/>
            <a:ext cx="785812" cy="785813"/>
          </a:xfrm>
          <a:prstGeom prst="rect">
            <a:avLst/>
          </a:prstGeom>
          <a:solidFill>
            <a:schemeClr val="bg1"/>
          </a:solidFill>
          <a:ln w="9525">
            <a:miter lim="800000"/>
            <a:headEnd/>
            <a:tailEnd/>
          </a:ln>
          <a:scene3d>
            <a:camera prst="legacyObliqueTopRight">
              <a:rot lat="0" lon="18300000" rev="0"/>
            </a:camera>
            <a:lightRig rig="legacyFlat2" dir="t"/>
          </a:scene3d>
          <a:sp3d extrusionH="887400" prstMaterial="legacyWireframe">
            <a:bevelT w="13500" h="13500" prst="angle"/>
            <a:bevelB w="13500" h="13500" prst="angle"/>
            <a:extrusionClr>
              <a:schemeClr val="bg1"/>
            </a:extrusionClr>
          </a:sp3d>
        </p:spPr>
        <p:txBody>
          <a:bodyPr wrap="none" anchor="ctr">
            <a:flatTx/>
          </a:bodyPr>
          <a:lstStyle/>
          <a:p>
            <a:endParaRPr lang="en-US"/>
          </a:p>
        </p:txBody>
      </p:sp>
      <p:sp>
        <p:nvSpPr>
          <p:cNvPr id="6165" name="Rectangle 23"/>
          <p:cNvSpPr>
            <a:spLocks noChangeAspect="1" noChangeArrowheads="1"/>
          </p:cNvSpPr>
          <p:nvPr/>
        </p:nvSpPr>
        <p:spPr bwMode="auto">
          <a:xfrm>
            <a:off x="6924675" y="1441240"/>
            <a:ext cx="573088" cy="573088"/>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6166" name="Group 99"/>
          <p:cNvGrpSpPr>
            <a:grpSpLocks/>
          </p:cNvGrpSpPr>
          <p:nvPr/>
        </p:nvGrpSpPr>
        <p:grpSpPr bwMode="auto">
          <a:xfrm>
            <a:off x="6351588" y="868153"/>
            <a:ext cx="2292350" cy="2292350"/>
            <a:chOff x="4001" y="827"/>
            <a:chExt cx="1444" cy="1444"/>
          </a:xfrm>
        </p:grpSpPr>
        <p:sp>
          <p:nvSpPr>
            <p:cNvPr id="6286" name="Rectangle 22"/>
            <p:cNvSpPr>
              <a:spLocks noChangeAspect="1" noChangeArrowheads="1"/>
            </p:cNvSpPr>
            <p:nvPr/>
          </p:nvSpPr>
          <p:spPr bwMode="auto">
            <a:xfrm>
              <a:off x="4001" y="1188"/>
              <a:ext cx="361" cy="361"/>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87" name="Rectangle 24"/>
            <p:cNvSpPr>
              <a:spLocks noChangeAspect="1" noChangeArrowheads="1"/>
            </p:cNvSpPr>
            <p:nvPr/>
          </p:nvSpPr>
          <p:spPr bwMode="auto">
            <a:xfrm>
              <a:off x="4723" y="1188"/>
              <a:ext cx="361" cy="361"/>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88" name="Rectangle 25"/>
            <p:cNvSpPr>
              <a:spLocks noChangeAspect="1" noChangeArrowheads="1"/>
            </p:cNvSpPr>
            <p:nvPr/>
          </p:nvSpPr>
          <p:spPr bwMode="auto">
            <a:xfrm>
              <a:off x="4001" y="827"/>
              <a:ext cx="361" cy="361"/>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89" name="Rectangle 26"/>
            <p:cNvSpPr>
              <a:spLocks noChangeAspect="1" noChangeArrowheads="1"/>
            </p:cNvSpPr>
            <p:nvPr/>
          </p:nvSpPr>
          <p:spPr bwMode="auto">
            <a:xfrm>
              <a:off x="4362" y="827"/>
              <a:ext cx="361" cy="361"/>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90" name="Rectangle 27"/>
            <p:cNvSpPr>
              <a:spLocks noChangeAspect="1" noChangeArrowheads="1"/>
            </p:cNvSpPr>
            <p:nvPr/>
          </p:nvSpPr>
          <p:spPr bwMode="auto">
            <a:xfrm>
              <a:off x="4723" y="827"/>
              <a:ext cx="361" cy="361"/>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91" name="Rectangle 29"/>
            <p:cNvSpPr>
              <a:spLocks noChangeAspect="1" noChangeArrowheads="1"/>
            </p:cNvSpPr>
            <p:nvPr/>
          </p:nvSpPr>
          <p:spPr bwMode="auto">
            <a:xfrm>
              <a:off x="4001" y="1549"/>
              <a:ext cx="361" cy="361"/>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92" name="Rectangle 30"/>
            <p:cNvSpPr>
              <a:spLocks noChangeAspect="1" noChangeArrowheads="1"/>
            </p:cNvSpPr>
            <p:nvPr/>
          </p:nvSpPr>
          <p:spPr bwMode="auto">
            <a:xfrm>
              <a:off x="4362" y="1549"/>
              <a:ext cx="361" cy="361"/>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93" name="Rectangle 31"/>
            <p:cNvSpPr>
              <a:spLocks noChangeAspect="1" noChangeArrowheads="1"/>
            </p:cNvSpPr>
            <p:nvPr/>
          </p:nvSpPr>
          <p:spPr bwMode="auto">
            <a:xfrm>
              <a:off x="4723" y="1549"/>
              <a:ext cx="361" cy="361"/>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94" name="Rectangle 32"/>
            <p:cNvSpPr>
              <a:spLocks noChangeAspect="1" noChangeArrowheads="1"/>
            </p:cNvSpPr>
            <p:nvPr/>
          </p:nvSpPr>
          <p:spPr bwMode="auto">
            <a:xfrm>
              <a:off x="4001" y="1910"/>
              <a:ext cx="361" cy="361"/>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95" name="Rectangle 33"/>
            <p:cNvSpPr>
              <a:spLocks noChangeAspect="1" noChangeArrowheads="1"/>
            </p:cNvSpPr>
            <p:nvPr/>
          </p:nvSpPr>
          <p:spPr bwMode="auto">
            <a:xfrm>
              <a:off x="4362" y="1910"/>
              <a:ext cx="361" cy="361"/>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96" name="Rectangle 34"/>
            <p:cNvSpPr>
              <a:spLocks noChangeAspect="1" noChangeArrowheads="1"/>
            </p:cNvSpPr>
            <p:nvPr/>
          </p:nvSpPr>
          <p:spPr bwMode="auto">
            <a:xfrm>
              <a:off x="4723" y="1910"/>
              <a:ext cx="361" cy="361"/>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97" name="Rectangle 35"/>
            <p:cNvSpPr>
              <a:spLocks noChangeAspect="1" noChangeArrowheads="1"/>
            </p:cNvSpPr>
            <p:nvPr/>
          </p:nvSpPr>
          <p:spPr bwMode="auto">
            <a:xfrm>
              <a:off x="5084" y="1188"/>
              <a:ext cx="361" cy="361"/>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98" name="Rectangle 36"/>
            <p:cNvSpPr>
              <a:spLocks noChangeAspect="1" noChangeArrowheads="1"/>
            </p:cNvSpPr>
            <p:nvPr/>
          </p:nvSpPr>
          <p:spPr bwMode="auto">
            <a:xfrm>
              <a:off x="5084" y="827"/>
              <a:ext cx="361" cy="361"/>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99" name="Rectangle 37"/>
            <p:cNvSpPr>
              <a:spLocks noChangeAspect="1" noChangeArrowheads="1"/>
            </p:cNvSpPr>
            <p:nvPr/>
          </p:nvSpPr>
          <p:spPr bwMode="auto">
            <a:xfrm>
              <a:off x="5084" y="1549"/>
              <a:ext cx="361" cy="361"/>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300" name="Rectangle 38"/>
            <p:cNvSpPr>
              <a:spLocks noChangeAspect="1" noChangeArrowheads="1"/>
            </p:cNvSpPr>
            <p:nvPr/>
          </p:nvSpPr>
          <p:spPr bwMode="auto">
            <a:xfrm>
              <a:off x="5084" y="1910"/>
              <a:ext cx="361" cy="361"/>
            </a:xfrm>
            <a:prstGeom prst="rect">
              <a:avLst/>
            </a:prstGeom>
            <a:solidFill>
              <a:schemeClr val="bg1"/>
            </a:solidFill>
            <a:ln w="9525">
              <a:solidFill>
                <a:schemeClr val="tx1"/>
              </a:solidFill>
              <a:miter lim="800000"/>
              <a:headEnd/>
              <a:tailEnd/>
            </a:ln>
          </p:spPr>
          <p:txBody>
            <a:bodyPr wrap="none" anchor="ctr"/>
            <a:lstStyle/>
            <a:p>
              <a:endParaRPr lang="en-US"/>
            </a:p>
          </p:txBody>
        </p:sp>
      </p:grpSp>
      <p:sp>
        <p:nvSpPr>
          <p:cNvPr id="6167" name="Line 86"/>
          <p:cNvSpPr>
            <a:spLocks noChangeShapeType="1"/>
          </p:cNvSpPr>
          <p:nvPr/>
        </p:nvSpPr>
        <p:spPr bwMode="auto">
          <a:xfrm>
            <a:off x="6924675" y="2587415"/>
            <a:ext cx="573088" cy="0"/>
          </a:xfrm>
          <a:prstGeom prst="line">
            <a:avLst/>
          </a:prstGeom>
          <a:noFill/>
          <a:ln w="38100">
            <a:solidFill>
              <a:srgbClr val="663300"/>
            </a:solidFill>
            <a:round/>
            <a:headEnd/>
            <a:tailEnd type="triangle" w="med" len="med"/>
          </a:ln>
        </p:spPr>
        <p:txBody>
          <a:bodyPr wrap="none" anchor="ctr"/>
          <a:lstStyle/>
          <a:p>
            <a:endParaRPr lang="en-US"/>
          </a:p>
        </p:txBody>
      </p:sp>
      <p:sp>
        <p:nvSpPr>
          <p:cNvPr id="6168" name="Line 87"/>
          <p:cNvSpPr>
            <a:spLocks noChangeShapeType="1"/>
          </p:cNvSpPr>
          <p:nvPr/>
        </p:nvSpPr>
        <p:spPr bwMode="auto">
          <a:xfrm rot="16200000">
            <a:off x="6639719" y="2281822"/>
            <a:ext cx="573087" cy="0"/>
          </a:xfrm>
          <a:prstGeom prst="line">
            <a:avLst/>
          </a:prstGeom>
          <a:noFill/>
          <a:ln w="38100">
            <a:solidFill>
              <a:srgbClr val="663300"/>
            </a:solidFill>
            <a:round/>
            <a:headEnd/>
            <a:tailEnd type="triangle" w="med" len="med"/>
          </a:ln>
        </p:spPr>
        <p:txBody>
          <a:bodyPr wrap="none" anchor="ctr"/>
          <a:lstStyle/>
          <a:p>
            <a:endParaRPr lang="en-US"/>
          </a:p>
        </p:txBody>
      </p:sp>
      <p:graphicFrame>
        <p:nvGraphicFramePr>
          <p:cNvPr id="6146" name="Object 88"/>
          <p:cNvGraphicFramePr>
            <a:graphicFrameLocks noChangeAspect="1"/>
          </p:cNvGraphicFramePr>
          <p:nvPr/>
        </p:nvGraphicFramePr>
        <p:xfrm>
          <a:off x="7105650" y="2320715"/>
          <a:ext cx="247650" cy="274638"/>
        </p:xfrm>
        <a:graphic>
          <a:graphicData uri="http://schemas.openxmlformats.org/presentationml/2006/ole">
            <mc:AlternateContent xmlns:mc="http://schemas.openxmlformats.org/markup-compatibility/2006">
              <mc:Choice xmlns:v="urn:schemas-microsoft-com:vml" Requires="v">
                <p:oleObj spid="_x0000_s44292" name="Equation" r:id="rId6" imgW="126720" imgH="139680" progId="Equation.3">
                  <p:embed/>
                </p:oleObj>
              </mc:Choice>
              <mc:Fallback>
                <p:oleObj name="Equation" r:id="rId6" imgW="126720" imgH="1396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5650" y="2320715"/>
                        <a:ext cx="247650" cy="274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7" name="Object 89"/>
          <p:cNvGraphicFramePr>
            <a:graphicFrameLocks noChangeAspect="1"/>
          </p:cNvGraphicFramePr>
          <p:nvPr/>
        </p:nvGraphicFramePr>
        <p:xfrm>
          <a:off x="6619875" y="2131803"/>
          <a:ext cx="246063" cy="346075"/>
        </p:xfrm>
        <a:graphic>
          <a:graphicData uri="http://schemas.openxmlformats.org/presentationml/2006/ole">
            <mc:AlternateContent xmlns:mc="http://schemas.openxmlformats.org/markup-compatibility/2006">
              <mc:Choice xmlns:v="urn:schemas-microsoft-com:vml" Requires="v">
                <p:oleObj spid="_x0000_s44293" name="Equation" r:id="rId8" imgW="126720" imgH="177480" progId="Equation.3">
                  <p:embed/>
                </p:oleObj>
              </mc:Choice>
              <mc:Fallback>
                <p:oleObj name="Equation" r:id="rId8" imgW="126720" imgH="177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19875" y="2131803"/>
                        <a:ext cx="246063" cy="34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71" name="Rectangle 101"/>
          <p:cNvSpPr>
            <a:spLocks noChangeAspect="1" noChangeArrowheads="1"/>
          </p:cNvSpPr>
          <p:nvPr/>
        </p:nvSpPr>
        <p:spPr bwMode="auto">
          <a:xfrm>
            <a:off x="6383338" y="4667471"/>
            <a:ext cx="573088" cy="57308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72" name="Rectangle 102"/>
          <p:cNvSpPr>
            <a:spLocks noChangeAspect="1" noChangeArrowheads="1"/>
          </p:cNvSpPr>
          <p:nvPr/>
        </p:nvSpPr>
        <p:spPr bwMode="auto">
          <a:xfrm>
            <a:off x="7529513" y="4667471"/>
            <a:ext cx="573088" cy="57308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73" name="Rectangle 103"/>
          <p:cNvSpPr>
            <a:spLocks noChangeAspect="1" noChangeArrowheads="1"/>
          </p:cNvSpPr>
          <p:nvPr/>
        </p:nvSpPr>
        <p:spPr bwMode="auto">
          <a:xfrm>
            <a:off x="6383338" y="4094383"/>
            <a:ext cx="573088" cy="57308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74" name="Rectangle 104"/>
          <p:cNvSpPr>
            <a:spLocks noChangeAspect="1" noChangeArrowheads="1"/>
          </p:cNvSpPr>
          <p:nvPr/>
        </p:nvSpPr>
        <p:spPr bwMode="auto">
          <a:xfrm>
            <a:off x="6956426" y="4094383"/>
            <a:ext cx="573088" cy="57308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75" name="Rectangle 105"/>
          <p:cNvSpPr>
            <a:spLocks noChangeAspect="1" noChangeArrowheads="1"/>
          </p:cNvSpPr>
          <p:nvPr/>
        </p:nvSpPr>
        <p:spPr bwMode="auto">
          <a:xfrm>
            <a:off x="7529513" y="4094383"/>
            <a:ext cx="573088" cy="57308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76" name="Rectangle 106"/>
          <p:cNvSpPr>
            <a:spLocks noChangeAspect="1" noChangeArrowheads="1"/>
          </p:cNvSpPr>
          <p:nvPr/>
        </p:nvSpPr>
        <p:spPr bwMode="auto">
          <a:xfrm>
            <a:off x="6383338" y="5240558"/>
            <a:ext cx="573088" cy="57308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77" name="Rectangle 107"/>
          <p:cNvSpPr>
            <a:spLocks noChangeAspect="1" noChangeArrowheads="1"/>
          </p:cNvSpPr>
          <p:nvPr/>
        </p:nvSpPr>
        <p:spPr bwMode="auto">
          <a:xfrm>
            <a:off x="6956426" y="5240558"/>
            <a:ext cx="573088" cy="57308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78" name="Rectangle 108"/>
          <p:cNvSpPr>
            <a:spLocks noChangeAspect="1" noChangeArrowheads="1"/>
          </p:cNvSpPr>
          <p:nvPr/>
        </p:nvSpPr>
        <p:spPr bwMode="auto">
          <a:xfrm>
            <a:off x="7529513" y="5240558"/>
            <a:ext cx="573088" cy="57308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79" name="Rectangle 109"/>
          <p:cNvSpPr>
            <a:spLocks noChangeAspect="1" noChangeArrowheads="1"/>
          </p:cNvSpPr>
          <p:nvPr/>
        </p:nvSpPr>
        <p:spPr bwMode="auto">
          <a:xfrm>
            <a:off x="6383338" y="5813646"/>
            <a:ext cx="573088" cy="57308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80" name="Rectangle 110"/>
          <p:cNvSpPr>
            <a:spLocks noChangeAspect="1" noChangeArrowheads="1"/>
          </p:cNvSpPr>
          <p:nvPr/>
        </p:nvSpPr>
        <p:spPr bwMode="auto">
          <a:xfrm>
            <a:off x="6956426" y="5813646"/>
            <a:ext cx="573088" cy="57308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81" name="Rectangle 111"/>
          <p:cNvSpPr>
            <a:spLocks noChangeAspect="1" noChangeArrowheads="1"/>
          </p:cNvSpPr>
          <p:nvPr/>
        </p:nvSpPr>
        <p:spPr bwMode="auto">
          <a:xfrm>
            <a:off x="7529513" y="5813646"/>
            <a:ext cx="573088" cy="57308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82" name="Rectangle 112"/>
          <p:cNvSpPr>
            <a:spLocks noChangeAspect="1" noChangeArrowheads="1"/>
          </p:cNvSpPr>
          <p:nvPr/>
        </p:nvSpPr>
        <p:spPr bwMode="auto">
          <a:xfrm>
            <a:off x="8102601" y="4667471"/>
            <a:ext cx="573088" cy="57308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83" name="Rectangle 113"/>
          <p:cNvSpPr>
            <a:spLocks noChangeAspect="1" noChangeArrowheads="1"/>
          </p:cNvSpPr>
          <p:nvPr/>
        </p:nvSpPr>
        <p:spPr bwMode="auto">
          <a:xfrm>
            <a:off x="8102601" y="4094383"/>
            <a:ext cx="573088" cy="57308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84" name="Rectangle 114"/>
          <p:cNvSpPr>
            <a:spLocks noChangeAspect="1" noChangeArrowheads="1"/>
          </p:cNvSpPr>
          <p:nvPr/>
        </p:nvSpPr>
        <p:spPr bwMode="auto">
          <a:xfrm>
            <a:off x="8102601" y="5240558"/>
            <a:ext cx="573088" cy="57308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285" name="Rectangle 115"/>
          <p:cNvSpPr>
            <a:spLocks noChangeAspect="1" noChangeArrowheads="1"/>
          </p:cNvSpPr>
          <p:nvPr/>
        </p:nvSpPr>
        <p:spPr bwMode="auto">
          <a:xfrm>
            <a:off x="8102601" y="5813646"/>
            <a:ext cx="573088" cy="57308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6170" name="Line 116"/>
          <p:cNvSpPr>
            <a:spLocks noChangeShapeType="1"/>
          </p:cNvSpPr>
          <p:nvPr/>
        </p:nvSpPr>
        <p:spPr bwMode="auto">
          <a:xfrm>
            <a:off x="6946900" y="5813645"/>
            <a:ext cx="573088" cy="0"/>
          </a:xfrm>
          <a:prstGeom prst="line">
            <a:avLst/>
          </a:prstGeom>
          <a:noFill/>
          <a:ln w="38100">
            <a:solidFill>
              <a:srgbClr val="663300"/>
            </a:solidFill>
            <a:round/>
            <a:headEnd/>
            <a:tailEnd type="triangle" w="med" len="med"/>
          </a:ln>
        </p:spPr>
        <p:txBody>
          <a:bodyPr wrap="none" anchor="ctr"/>
          <a:lstStyle/>
          <a:p>
            <a:endParaRPr lang="en-US"/>
          </a:p>
        </p:txBody>
      </p:sp>
      <p:sp>
        <p:nvSpPr>
          <p:cNvPr id="6171" name="Line 117"/>
          <p:cNvSpPr>
            <a:spLocks noChangeShapeType="1"/>
          </p:cNvSpPr>
          <p:nvPr/>
        </p:nvSpPr>
        <p:spPr bwMode="auto">
          <a:xfrm rot="16200000">
            <a:off x="6661944" y="5508052"/>
            <a:ext cx="573087" cy="0"/>
          </a:xfrm>
          <a:prstGeom prst="line">
            <a:avLst/>
          </a:prstGeom>
          <a:noFill/>
          <a:ln w="38100">
            <a:solidFill>
              <a:srgbClr val="663300"/>
            </a:solidFill>
            <a:round/>
            <a:headEnd/>
            <a:tailEnd type="triangle" w="med" len="med"/>
          </a:ln>
        </p:spPr>
        <p:txBody>
          <a:bodyPr wrap="none" anchor="ctr"/>
          <a:lstStyle/>
          <a:p>
            <a:endParaRPr lang="en-US"/>
          </a:p>
        </p:txBody>
      </p:sp>
      <p:graphicFrame>
        <p:nvGraphicFramePr>
          <p:cNvPr id="6148" name="Object 118"/>
          <p:cNvGraphicFramePr>
            <a:graphicFrameLocks noChangeAspect="1"/>
          </p:cNvGraphicFramePr>
          <p:nvPr/>
        </p:nvGraphicFramePr>
        <p:xfrm>
          <a:off x="7034213" y="5737445"/>
          <a:ext cx="398462" cy="346075"/>
        </p:xfrm>
        <a:graphic>
          <a:graphicData uri="http://schemas.openxmlformats.org/presentationml/2006/ole">
            <mc:AlternateContent xmlns:mc="http://schemas.openxmlformats.org/markup-compatibility/2006">
              <mc:Choice xmlns:v="urn:schemas-microsoft-com:vml" Requires="v">
                <p:oleObj spid="_x0000_s44294" name="Equation" r:id="rId10" imgW="203040" imgH="177480" progId="Equation.3">
                  <p:embed/>
                </p:oleObj>
              </mc:Choice>
              <mc:Fallback>
                <p:oleObj name="Equation" r:id="rId10" imgW="203040" imgH="177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34213" y="5737445"/>
                        <a:ext cx="398462" cy="34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9" name="Object 119"/>
          <p:cNvGraphicFramePr>
            <a:graphicFrameLocks noChangeAspect="1"/>
          </p:cNvGraphicFramePr>
          <p:nvPr/>
        </p:nvGraphicFramePr>
        <p:xfrm>
          <a:off x="6745288" y="5358033"/>
          <a:ext cx="420687" cy="346075"/>
        </p:xfrm>
        <a:graphic>
          <a:graphicData uri="http://schemas.openxmlformats.org/presentationml/2006/ole">
            <mc:AlternateContent xmlns:mc="http://schemas.openxmlformats.org/markup-compatibility/2006">
              <mc:Choice xmlns:v="urn:schemas-microsoft-com:vml" Requires="v">
                <p:oleObj spid="_x0000_s44295" name="Equation" r:id="rId12" imgW="215640" imgH="177480" progId="Equation.3">
                  <p:embed/>
                </p:oleObj>
              </mc:Choice>
              <mc:Fallback>
                <p:oleObj name="Equation" r:id="rId12" imgW="215640" imgH="17748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45288" y="5358033"/>
                        <a:ext cx="420687" cy="34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172" name="Group 125"/>
          <p:cNvGrpSpPr>
            <a:grpSpLocks/>
          </p:cNvGrpSpPr>
          <p:nvPr/>
        </p:nvGrpSpPr>
        <p:grpSpPr bwMode="auto">
          <a:xfrm>
            <a:off x="6335713" y="4037233"/>
            <a:ext cx="2390775" cy="146050"/>
            <a:chOff x="3991" y="2539"/>
            <a:chExt cx="1506" cy="92"/>
          </a:xfrm>
        </p:grpSpPr>
        <p:sp>
          <p:nvSpPr>
            <p:cNvPr id="6266" name="Oval 120"/>
            <p:cNvSpPr>
              <a:spLocks noChangeAspect="1" noChangeArrowheads="1"/>
            </p:cNvSpPr>
            <p:nvPr/>
          </p:nvSpPr>
          <p:spPr bwMode="auto">
            <a:xfrm>
              <a:off x="3991" y="2539"/>
              <a:ext cx="92" cy="92"/>
            </a:xfrm>
            <a:prstGeom prst="ellipse">
              <a:avLst/>
            </a:prstGeom>
            <a:solidFill>
              <a:schemeClr val="tx1"/>
            </a:solidFill>
            <a:ln w="9525">
              <a:solidFill>
                <a:schemeClr val="tx1"/>
              </a:solidFill>
              <a:round/>
              <a:headEnd/>
              <a:tailEnd/>
            </a:ln>
          </p:spPr>
          <p:txBody>
            <a:bodyPr wrap="none" anchor="ctr"/>
            <a:lstStyle/>
            <a:p>
              <a:endParaRPr lang="en-US"/>
            </a:p>
          </p:txBody>
        </p:sp>
        <p:sp>
          <p:nvSpPr>
            <p:cNvPr id="6267" name="Oval 121"/>
            <p:cNvSpPr>
              <a:spLocks noChangeAspect="1" noChangeArrowheads="1"/>
            </p:cNvSpPr>
            <p:nvPr/>
          </p:nvSpPr>
          <p:spPr bwMode="auto">
            <a:xfrm>
              <a:off x="4327" y="2539"/>
              <a:ext cx="92" cy="92"/>
            </a:xfrm>
            <a:prstGeom prst="ellipse">
              <a:avLst/>
            </a:prstGeom>
            <a:solidFill>
              <a:schemeClr val="tx1"/>
            </a:solidFill>
            <a:ln w="9525">
              <a:solidFill>
                <a:schemeClr val="tx1"/>
              </a:solidFill>
              <a:round/>
              <a:headEnd/>
              <a:tailEnd/>
            </a:ln>
          </p:spPr>
          <p:txBody>
            <a:bodyPr wrap="none" anchor="ctr"/>
            <a:lstStyle/>
            <a:p>
              <a:endParaRPr lang="en-US"/>
            </a:p>
          </p:txBody>
        </p:sp>
        <p:sp>
          <p:nvSpPr>
            <p:cNvPr id="6268" name="Oval 122"/>
            <p:cNvSpPr>
              <a:spLocks noChangeAspect="1" noChangeArrowheads="1"/>
            </p:cNvSpPr>
            <p:nvPr/>
          </p:nvSpPr>
          <p:spPr bwMode="auto">
            <a:xfrm>
              <a:off x="4706" y="2539"/>
              <a:ext cx="92" cy="92"/>
            </a:xfrm>
            <a:prstGeom prst="ellipse">
              <a:avLst/>
            </a:prstGeom>
            <a:solidFill>
              <a:schemeClr val="tx1"/>
            </a:solidFill>
            <a:ln w="9525">
              <a:solidFill>
                <a:schemeClr val="tx1"/>
              </a:solidFill>
              <a:round/>
              <a:headEnd/>
              <a:tailEnd/>
            </a:ln>
          </p:spPr>
          <p:txBody>
            <a:bodyPr wrap="none" anchor="ctr"/>
            <a:lstStyle/>
            <a:p>
              <a:endParaRPr lang="en-US"/>
            </a:p>
          </p:txBody>
        </p:sp>
        <p:sp>
          <p:nvSpPr>
            <p:cNvPr id="6269" name="Oval 123"/>
            <p:cNvSpPr>
              <a:spLocks noChangeAspect="1" noChangeArrowheads="1"/>
            </p:cNvSpPr>
            <p:nvPr/>
          </p:nvSpPr>
          <p:spPr bwMode="auto">
            <a:xfrm>
              <a:off x="5042" y="2539"/>
              <a:ext cx="92" cy="92"/>
            </a:xfrm>
            <a:prstGeom prst="ellipse">
              <a:avLst/>
            </a:prstGeom>
            <a:solidFill>
              <a:schemeClr val="tx1"/>
            </a:solidFill>
            <a:ln w="9525">
              <a:solidFill>
                <a:schemeClr val="tx1"/>
              </a:solidFill>
              <a:round/>
              <a:headEnd/>
              <a:tailEnd/>
            </a:ln>
          </p:spPr>
          <p:txBody>
            <a:bodyPr wrap="none" anchor="ctr"/>
            <a:lstStyle/>
            <a:p>
              <a:endParaRPr lang="en-US"/>
            </a:p>
          </p:txBody>
        </p:sp>
        <p:sp>
          <p:nvSpPr>
            <p:cNvPr id="6270" name="Oval 124"/>
            <p:cNvSpPr>
              <a:spLocks noChangeAspect="1" noChangeArrowheads="1"/>
            </p:cNvSpPr>
            <p:nvPr/>
          </p:nvSpPr>
          <p:spPr bwMode="auto">
            <a:xfrm>
              <a:off x="5405" y="2539"/>
              <a:ext cx="92" cy="92"/>
            </a:xfrm>
            <a:prstGeom prst="ellipse">
              <a:avLst/>
            </a:prstGeom>
            <a:solidFill>
              <a:schemeClr val="tx1"/>
            </a:solidFill>
            <a:ln w="9525">
              <a:solidFill>
                <a:schemeClr val="tx1"/>
              </a:solidFill>
              <a:round/>
              <a:headEnd/>
              <a:tailEnd/>
            </a:ln>
          </p:spPr>
          <p:txBody>
            <a:bodyPr wrap="none" anchor="ctr"/>
            <a:lstStyle/>
            <a:p>
              <a:endParaRPr lang="en-US"/>
            </a:p>
          </p:txBody>
        </p:sp>
      </p:grpSp>
      <p:grpSp>
        <p:nvGrpSpPr>
          <p:cNvPr id="6173" name="Group 126"/>
          <p:cNvGrpSpPr>
            <a:grpSpLocks/>
          </p:cNvGrpSpPr>
          <p:nvPr/>
        </p:nvGrpSpPr>
        <p:grpSpPr bwMode="auto">
          <a:xfrm>
            <a:off x="6354763" y="4589683"/>
            <a:ext cx="2390775" cy="146050"/>
            <a:chOff x="3991" y="2539"/>
            <a:chExt cx="1506" cy="92"/>
          </a:xfrm>
        </p:grpSpPr>
        <p:sp>
          <p:nvSpPr>
            <p:cNvPr id="6261" name="Oval 127"/>
            <p:cNvSpPr>
              <a:spLocks noChangeAspect="1" noChangeArrowheads="1"/>
            </p:cNvSpPr>
            <p:nvPr/>
          </p:nvSpPr>
          <p:spPr bwMode="auto">
            <a:xfrm>
              <a:off x="3991" y="2539"/>
              <a:ext cx="92" cy="92"/>
            </a:xfrm>
            <a:prstGeom prst="ellipse">
              <a:avLst/>
            </a:prstGeom>
            <a:solidFill>
              <a:schemeClr val="tx1"/>
            </a:solidFill>
            <a:ln w="9525">
              <a:solidFill>
                <a:schemeClr val="tx1"/>
              </a:solidFill>
              <a:round/>
              <a:headEnd/>
              <a:tailEnd/>
            </a:ln>
          </p:spPr>
          <p:txBody>
            <a:bodyPr wrap="none" anchor="ctr"/>
            <a:lstStyle/>
            <a:p>
              <a:endParaRPr lang="en-US"/>
            </a:p>
          </p:txBody>
        </p:sp>
        <p:sp>
          <p:nvSpPr>
            <p:cNvPr id="6262" name="Oval 128"/>
            <p:cNvSpPr>
              <a:spLocks noChangeAspect="1" noChangeArrowheads="1"/>
            </p:cNvSpPr>
            <p:nvPr/>
          </p:nvSpPr>
          <p:spPr bwMode="auto">
            <a:xfrm>
              <a:off x="4327" y="2539"/>
              <a:ext cx="92" cy="92"/>
            </a:xfrm>
            <a:prstGeom prst="ellipse">
              <a:avLst/>
            </a:prstGeom>
            <a:solidFill>
              <a:schemeClr val="tx1"/>
            </a:solidFill>
            <a:ln w="9525">
              <a:solidFill>
                <a:schemeClr val="tx1"/>
              </a:solidFill>
              <a:round/>
              <a:headEnd/>
              <a:tailEnd/>
            </a:ln>
          </p:spPr>
          <p:txBody>
            <a:bodyPr wrap="none" anchor="ctr"/>
            <a:lstStyle/>
            <a:p>
              <a:endParaRPr lang="en-US"/>
            </a:p>
          </p:txBody>
        </p:sp>
        <p:sp>
          <p:nvSpPr>
            <p:cNvPr id="6263" name="Oval 129"/>
            <p:cNvSpPr>
              <a:spLocks noChangeAspect="1" noChangeArrowheads="1"/>
            </p:cNvSpPr>
            <p:nvPr/>
          </p:nvSpPr>
          <p:spPr bwMode="auto">
            <a:xfrm>
              <a:off x="4706" y="2539"/>
              <a:ext cx="92" cy="92"/>
            </a:xfrm>
            <a:prstGeom prst="ellipse">
              <a:avLst/>
            </a:prstGeom>
            <a:solidFill>
              <a:schemeClr val="tx1"/>
            </a:solidFill>
            <a:ln w="9525">
              <a:solidFill>
                <a:schemeClr val="tx1"/>
              </a:solidFill>
              <a:round/>
              <a:headEnd/>
              <a:tailEnd/>
            </a:ln>
          </p:spPr>
          <p:txBody>
            <a:bodyPr wrap="none" anchor="ctr"/>
            <a:lstStyle/>
            <a:p>
              <a:endParaRPr lang="en-US"/>
            </a:p>
          </p:txBody>
        </p:sp>
        <p:sp>
          <p:nvSpPr>
            <p:cNvPr id="6264" name="Oval 130"/>
            <p:cNvSpPr>
              <a:spLocks noChangeAspect="1" noChangeArrowheads="1"/>
            </p:cNvSpPr>
            <p:nvPr/>
          </p:nvSpPr>
          <p:spPr bwMode="auto">
            <a:xfrm>
              <a:off x="5042" y="2539"/>
              <a:ext cx="92" cy="92"/>
            </a:xfrm>
            <a:prstGeom prst="ellipse">
              <a:avLst/>
            </a:prstGeom>
            <a:solidFill>
              <a:schemeClr val="tx1"/>
            </a:solidFill>
            <a:ln w="9525">
              <a:solidFill>
                <a:schemeClr val="tx1"/>
              </a:solidFill>
              <a:round/>
              <a:headEnd/>
              <a:tailEnd/>
            </a:ln>
          </p:spPr>
          <p:txBody>
            <a:bodyPr wrap="none" anchor="ctr"/>
            <a:lstStyle/>
            <a:p>
              <a:endParaRPr lang="en-US"/>
            </a:p>
          </p:txBody>
        </p:sp>
        <p:sp>
          <p:nvSpPr>
            <p:cNvPr id="6265" name="Oval 131"/>
            <p:cNvSpPr>
              <a:spLocks noChangeAspect="1" noChangeArrowheads="1"/>
            </p:cNvSpPr>
            <p:nvPr/>
          </p:nvSpPr>
          <p:spPr bwMode="auto">
            <a:xfrm>
              <a:off x="5405" y="2539"/>
              <a:ext cx="92" cy="92"/>
            </a:xfrm>
            <a:prstGeom prst="ellipse">
              <a:avLst/>
            </a:prstGeom>
            <a:solidFill>
              <a:schemeClr val="tx1"/>
            </a:solidFill>
            <a:ln w="9525">
              <a:solidFill>
                <a:schemeClr val="tx1"/>
              </a:solidFill>
              <a:round/>
              <a:headEnd/>
              <a:tailEnd/>
            </a:ln>
          </p:spPr>
          <p:txBody>
            <a:bodyPr wrap="none" anchor="ctr"/>
            <a:lstStyle/>
            <a:p>
              <a:endParaRPr lang="en-US"/>
            </a:p>
          </p:txBody>
        </p:sp>
      </p:grpSp>
      <p:grpSp>
        <p:nvGrpSpPr>
          <p:cNvPr id="6174" name="Group 132"/>
          <p:cNvGrpSpPr>
            <a:grpSpLocks/>
          </p:cNvGrpSpPr>
          <p:nvPr/>
        </p:nvGrpSpPr>
        <p:grpSpPr bwMode="auto">
          <a:xfrm>
            <a:off x="6335713" y="5161183"/>
            <a:ext cx="2390775" cy="146050"/>
            <a:chOff x="3991" y="2539"/>
            <a:chExt cx="1506" cy="92"/>
          </a:xfrm>
        </p:grpSpPr>
        <p:sp>
          <p:nvSpPr>
            <p:cNvPr id="6256" name="Oval 133"/>
            <p:cNvSpPr>
              <a:spLocks noChangeAspect="1" noChangeArrowheads="1"/>
            </p:cNvSpPr>
            <p:nvPr/>
          </p:nvSpPr>
          <p:spPr bwMode="auto">
            <a:xfrm>
              <a:off x="3991" y="2539"/>
              <a:ext cx="92" cy="92"/>
            </a:xfrm>
            <a:prstGeom prst="ellipse">
              <a:avLst/>
            </a:prstGeom>
            <a:solidFill>
              <a:schemeClr val="tx1"/>
            </a:solidFill>
            <a:ln w="9525">
              <a:solidFill>
                <a:schemeClr val="tx1"/>
              </a:solidFill>
              <a:round/>
              <a:headEnd/>
              <a:tailEnd/>
            </a:ln>
          </p:spPr>
          <p:txBody>
            <a:bodyPr wrap="none" anchor="ctr"/>
            <a:lstStyle/>
            <a:p>
              <a:endParaRPr lang="en-US"/>
            </a:p>
          </p:txBody>
        </p:sp>
        <p:sp>
          <p:nvSpPr>
            <p:cNvPr id="6257" name="Oval 134"/>
            <p:cNvSpPr>
              <a:spLocks noChangeAspect="1" noChangeArrowheads="1"/>
            </p:cNvSpPr>
            <p:nvPr/>
          </p:nvSpPr>
          <p:spPr bwMode="auto">
            <a:xfrm>
              <a:off x="4327" y="2539"/>
              <a:ext cx="92" cy="92"/>
            </a:xfrm>
            <a:prstGeom prst="ellipse">
              <a:avLst/>
            </a:prstGeom>
            <a:solidFill>
              <a:schemeClr val="tx1"/>
            </a:solidFill>
            <a:ln w="9525">
              <a:solidFill>
                <a:schemeClr val="tx1"/>
              </a:solidFill>
              <a:round/>
              <a:headEnd/>
              <a:tailEnd/>
            </a:ln>
          </p:spPr>
          <p:txBody>
            <a:bodyPr wrap="none" anchor="ctr"/>
            <a:lstStyle/>
            <a:p>
              <a:endParaRPr lang="en-US"/>
            </a:p>
          </p:txBody>
        </p:sp>
        <p:sp>
          <p:nvSpPr>
            <p:cNvPr id="6258" name="Oval 135"/>
            <p:cNvSpPr>
              <a:spLocks noChangeAspect="1" noChangeArrowheads="1"/>
            </p:cNvSpPr>
            <p:nvPr/>
          </p:nvSpPr>
          <p:spPr bwMode="auto">
            <a:xfrm>
              <a:off x="4706" y="2539"/>
              <a:ext cx="92" cy="92"/>
            </a:xfrm>
            <a:prstGeom prst="ellipse">
              <a:avLst/>
            </a:prstGeom>
            <a:solidFill>
              <a:schemeClr val="tx1"/>
            </a:solidFill>
            <a:ln w="9525">
              <a:solidFill>
                <a:schemeClr val="tx1"/>
              </a:solidFill>
              <a:round/>
              <a:headEnd/>
              <a:tailEnd/>
            </a:ln>
          </p:spPr>
          <p:txBody>
            <a:bodyPr wrap="none" anchor="ctr"/>
            <a:lstStyle/>
            <a:p>
              <a:endParaRPr lang="en-US"/>
            </a:p>
          </p:txBody>
        </p:sp>
        <p:sp>
          <p:nvSpPr>
            <p:cNvPr id="6259" name="Oval 136"/>
            <p:cNvSpPr>
              <a:spLocks noChangeAspect="1" noChangeArrowheads="1"/>
            </p:cNvSpPr>
            <p:nvPr/>
          </p:nvSpPr>
          <p:spPr bwMode="auto">
            <a:xfrm>
              <a:off x="5042" y="2539"/>
              <a:ext cx="92" cy="92"/>
            </a:xfrm>
            <a:prstGeom prst="ellipse">
              <a:avLst/>
            </a:prstGeom>
            <a:solidFill>
              <a:schemeClr val="tx1"/>
            </a:solidFill>
            <a:ln w="9525">
              <a:solidFill>
                <a:schemeClr val="tx1"/>
              </a:solidFill>
              <a:round/>
              <a:headEnd/>
              <a:tailEnd/>
            </a:ln>
          </p:spPr>
          <p:txBody>
            <a:bodyPr wrap="none" anchor="ctr"/>
            <a:lstStyle/>
            <a:p>
              <a:endParaRPr lang="en-US"/>
            </a:p>
          </p:txBody>
        </p:sp>
        <p:sp>
          <p:nvSpPr>
            <p:cNvPr id="6260" name="Oval 137"/>
            <p:cNvSpPr>
              <a:spLocks noChangeAspect="1" noChangeArrowheads="1"/>
            </p:cNvSpPr>
            <p:nvPr/>
          </p:nvSpPr>
          <p:spPr bwMode="auto">
            <a:xfrm>
              <a:off x="5405" y="2539"/>
              <a:ext cx="92" cy="92"/>
            </a:xfrm>
            <a:prstGeom prst="ellipse">
              <a:avLst/>
            </a:prstGeom>
            <a:solidFill>
              <a:schemeClr val="tx1"/>
            </a:solidFill>
            <a:ln w="9525">
              <a:solidFill>
                <a:schemeClr val="tx1"/>
              </a:solidFill>
              <a:round/>
              <a:headEnd/>
              <a:tailEnd/>
            </a:ln>
          </p:spPr>
          <p:txBody>
            <a:bodyPr wrap="none" anchor="ctr"/>
            <a:lstStyle/>
            <a:p>
              <a:endParaRPr lang="en-US"/>
            </a:p>
          </p:txBody>
        </p:sp>
      </p:grpSp>
      <p:grpSp>
        <p:nvGrpSpPr>
          <p:cNvPr id="6175" name="Group 138"/>
          <p:cNvGrpSpPr>
            <a:grpSpLocks/>
          </p:cNvGrpSpPr>
          <p:nvPr/>
        </p:nvGrpSpPr>
        <p:grpSpPr bwMode="auto">
          <a:xfrm>
            <a:off x="6335713" y="5713633"/>
            <a:ext cx="2390775" cy="146050"/>
            <a:chOff x="3991" y="2539"/>
            <a:chExt cx="1506" cy="92"/>
          </a:xfrm>
        </p:grpSpPr>
        <p:sp>
          <p:nvSpPr>
            <p:cNvPr id="6251" name="Oval 139"/>
            <p:cNvSpPr>
              <a:spLocks noChangeAspect="1" noChangeArrowheads="1"/>
            </p:cNvSpPr>
            <p:nvPr/>
          </p:nvSpPr>
          <p:spPr bwMode="auto">
            <a:xfrm>
              <a:off x="3991" y="2539"/>
              <a:ext cx="92" cy="92"/>
            </a:xfrm>
            <a:prstGeom prst="ellipse">
              <a:avLst/>
            </a:prstGeom>
            <a:solidFill>
              <a:schemeClr val="tx1"/>
            </a:solidFill>
            <a:ln w="9525">
              <a:solidFill>
                <a:schemeClr val="tx1"/>
              </a:solidFill>
              <a:round/>
              <a:headEnd/>
              <a:tailEnd/>
            </a:ln>
          </p:spPr>
          <p:txBody>
            <a:bodyPr wrap="none" anchor="ctr"/>
            <a:lstStyle/>
            <a:p>
              <a:endParaRPr lang="en-US"/>
            </a:p>
          </p:txBody>
        </p:sp>
        <p:sp>
          <p:nvSpPr>
            <p:cNvPr id="6252" name="Oval 140"/>
            <p:cNvSpPr>
              <a:spLocks noChangeAspect="1" noChangeArrowheads="1"/>
            </p:cNvSpPr>
            <p:nvPr/>
          </p:nvSpPr>
          <p:spPr bwMode="auto">
            <a:xfrm>
              <a:off x="4327" y="2539"/>
              <a:ext cx="92" cy="92"/>
            </a:xfrm>
            <a:prstGeom prst="ellipse">
              <a:avLst/>
            </a:prstGeom>
            <a:solidFill>
              <a:schemeClr val="tx1"/>
            </a:solidFill>
            <a:ln w="9525">
              <a:solidFill>
                <a:schemeClr val="tx1"/>
              </a:solidFill>
              <a:round/>
              <a:headEnd/>
              <a:tailEnd/>
            </a:ln>
          </p:spPr>
          <p:txBody>
            <a:bodyPr wrap="none" anchor="ctr"/>
            <a:lstStyle/>
            <a:p>
              <a:endParaRPr lang="en-US"/>
            </a:p>
          </p:txBody>
        </p:sp>
        <p:sp>
          <p:nvSpPr>
            <p:cNvPr id="6253" name="Oval 141"/>
            <p:cNvSpPr>
              <a:spLocks noChangeAspect="1" noChangeArrowheads="1"/>
            </p:cNvSpPr>
            <p:nvPr/>
          </p:nvSpPr>
          <p:spPr bwMode="auto">
            <a:xfrm>
              <a:off x="4706" y="2539"/>
              <a:ext cx="92" cy="92"/>
            </a:xfrm>
            <a:prstGeom prst="ellipse">
              <a:avLst/>
            </a:prstGeom>
            <a:solidFill>
              <a:schemeClr val="tx1"/>
            </a:solidFill>
            <a:ln w="9525">
              <a:solidFill>
                <a:schemeClr val="tx1"/>
              </a:solidFill>
              <a:round/>
              <a:headEnd/>
              <a:tailEnd/>
            </a:ln>
          </p:spPr>
          <p:txBody>
            <a:bodyPr wrap="none" anchor="ctr"/>
            <a:lstStyle/>
            <a:p>
              <a:endParaRPr lang="en-US"/>
            </a:p>
          </p:txBody>
        </p:sp>
        <p:sp>
          <p:nvSpPr>
            <p:cNvPr id="6254" name="Oval 142"/>
            <p:cNvSpPr>
              <a:spLocks noChangeAspect="1" noChangeArrowheads="1"/>
            </p:cNvSpPr>
            <p:nvPr/>
          </p:nvSpPr>
          <p:spPr bwMode="auto">
            <a:xfrm>
              <a:off x="5042" y="2539"/>
              <a:ext cx="92" cy="92"/>
            </a:xfrm>
            <a:prstGeom prst="ellipse">
              <a:avLst/>
            </a:prstGeom>
            <a:solidFill>
              <a:schemeClr val="tx1"/>
            </a:solidFill>
            <a:ln w="9525">
              <a:solidFill>
                <a:schemeClr val="tx1"/>
              </a:solidFill>
              <a:round/>
              <a:headEnd/>
              <a:tailEnd/>
            </a:ln>
          </p:spPr>
          <p:txBody>
            <a:bodyPr wrap="none" anchor="ctr"/>
            <a:lstStyle/>
            <a:p>
              <a:endParaRPr lang="en-US"/>
            </a:p>
          </p:txBody>
        </p:sp>
        <p:sp>
          <p:nvSpPr>
            <p:cNvPr id="6255" name="Oval 143"/>
            <p:cNvSpPr>
              <a:spLocks noChangeAspect="1" noChangeArrowheads="1"/>
            </p:cNvSpPr>
            <p:nvPr/>
          </p:nvSpPr>
          <p:spPr bwMode="auto">
            <a:xfrm>
              <a:off x="5405" y="2539"/>
              <a:ext cx="92" cy="92"/>
            </a:xfrm>
            <a:prstGeom prst="ellipse">
              <a:avLst/>
            </a:prstGeom>
            <a:solidFill>
              <a:schemeClr val="tx1"/>
            </a:solidFill>
            <a:ln w="9525">
              <a:solidFill>
                <a:schemeClr val="tx1"/>
              </a:solidFill>
              <a:round/>
              <a:headEnd/>
              <a:tailEnd/>
            </a:ln>
          </p:spPr>
          <p:txBody>
            <a:bodyPr wrap="none" anchor="ctr"/>
            <a:lstStyle/>
            <a:p>
              <a:endParaRPr lang="en-US"/>
            </a:p>
          </p:txBody>
        </p:sp>
      </p:grpSp>
      <p:sp>
        <p:nvSpPr>
          <p:cNvPr id="6176" name="Oval 145"/>
          <p:cNvSpPr>
            <a:spLocks noChangeAspect="1" noChangeArrowheads="1"/>
          </p:cNvSpPr>
          <p:nvPr/>
        </p:nvSpPr>
        <p:spPr bwMode="auto">
          <a:xfrm>
            <a:off x="6354763" y="6304183"/>
            <a:ext cx="146050" cy="146050"/>
          </a:xfrm>
          <a:prstGeom prst="ellipse">
            <a:avLst/>
          </a:prstGeom>
          <a:solidFill>
            <a:schemeClr val="tx1"/>
          </a:solidFill>
          <a:ln w="9525">
            <a:solidFill>
              <a:schemeClr val="tx1"/>
            </a:solidFill>
            <a:round/>
            <a:headEnd/>
            <a:tailEnd/>
          </a:ln>
        </p:spPr>
        <p:txBody>
          <a:bodyPr wrap="none" anchor="ctr"/>
          <a:lstStyle/>
          <a:p>
            <a:endParaRPr lang="en-US"/>
          </a:p>
        </p:txBody>
      </p:sp>
      <p:sp>
        <p:nvSpPr>
          <p:cNvPr id="6177" name="Oval 146"/>
          <p:cNvSpPr>
            <a:spLocks noChangeAspect="1" noChangeArrowheads="1"/>
          </p:cNvSpPr>
          <p:nvPr/>
        </p:nvSpPr>
        <p:spPr bwMode="auto">
          <a:xfrm>
            <a:off x="6888163" y="6304183"/>
            <a:ext cx="146050" cy="146050"/>
          </a:xfrm>
          <a:prstGeom prst="ellipse">
            <a:avLst/>
          </a:prstGeom>
          <a:solidFill>
            <a:schemeClr val="tx1"/>
          </a:solidFill>
          <a:ln w="9525">
            <a:solidFill>
              <a:schemeClr val="tx1"/>
            </a:solidFill>
            <a:round/>
            <a:headEnd/>
            <a:tailEnd/>
          </a:ln>
        </p:spPr>
        <p:txBody>
          <a:bodyPr wrap="none" anchor="ctr"/>
          <a:lstStyle/>
          <a:p>
            <a:endParaRPr lang="en-US"/>
          </a:p>
        </p:txBody>
      </p:sp>
      <p:sp>
        <p:nvSpPr>
          <p:cNvPr id="6178" name="Oval 147"/>
          <p:cNvSpPr>
            <a:spLocks noChangeAspect="1" noChangeArrowheads="1"/>
          </p:cNvSpPr>
          <p:nvPr/>
        </p:nvSpPr>
        <p:spPr bwMode="auto">
          <a:xfrm>
            <a:off x="7489825" y="6304183"/>
            <a:ext cx="146050" cy="146050"/>
          </a:xfrm>
          <a:prstGeom prst="ellipse">
            <a:avLst/>
          </a:prstGeom>
          <a:solidFill>
            <a:schemeClr val="tx1"/>
          </a:solidFill>
          <a:ln w="9525">
            <a:solidFill>
              <a:schemeClr val="tx1"/>
            </a:solidFill>
            <a:round/>
            <a:headEnd/>
            <a:tailEnd/>
          </a:ln>
        </p:spPr>
        <p:txBody>
          <a:bodyPr wrap="none" anchor="ctr"/>
          <a:lstStyle/>
          <a:p>
            <a:endParaRPr lang="en-US"/>
          </a:p>
        </p:txBody>
      </p:sp>
      <p:sp>
        <p:nvSpPr>
          <p:cNvPr id="6179" name="Oval 148"/>
          <p:cNvSpPr>
            <a:spLocks noChangeAspect="1" noChangeArrowheads="1"/>
          </p:cNvSpPr>
          <p:nvPr/>
        </p:nvSpPr>
        <p:spPr bwMode="auto">
          <a:xfrm>
            <a:off x="8023225" y="6304183"/>
            <a:ext cx="146050" cy="146050"/>
          </a:xfrm>
          <a:prstGeom prst="ellipse">
            <a:avLst/>
          </a:prstGeom>
          <a:solidFill>
            <a:schemeClr val="tx1"/>
          </a:solidFill>
          <a:ln w="9525">
            <a:solidFill>
              <a:schemeClr val="tx1"/>
            </a:solidFill>
            <a:round/>
            <a:headEnd/>
            <a:tailEnd/>
          </a:ln>
        </p:spPr>
        <p:txBody>
          <a:bodyPr wrap="none" anchor="ctr"/>
          <a:lstStyle/>
          <a:p>
            <a:endParaRPr lang="en-US"/>
          </a:p>
        </p:txBody>
      </p:sp>
      <p:sp>
        <p:nvSpPr>
          <p:cNvPr id="6180" name="Oval 149"/>
          <p:cNvSpPr>
            <a:spLocks noChangeAspect="1" noChangeArrowheads="1"/>
          </p:cNvSpPr>
          <p:nvPr/>
        </p:nvSpPr>
        <p:spPr bwMode="auto">
          <a:xfrm>
            <a:off x="8599488" y="6304183"/>
            <a:ext cx="146050" cy="146050"/>
          </a:xfrm>
          <a:prstGeom prst="ellipse">
            <a:avLst/>
          </a:prstGeom>
          <a:solidFill>
            <a:schemeClr val="tx1"/>
          </a:solidFill>
          <a:ln w="9525">
            <a:solidFill>
              <a:schemeClr val="tx1"/>
            </a:solidFill>
            <a:round/>
            <a:headEnd/>
            <a:tailEnd/>
          </a:ln>
        </p:spPr>
        <p:txBody>
          <a:bodyPr wrap="none" anchor="ctr"/>
          <a:lstStyle/>
          <a:p>
            <a:endParaRPr lang="en-US"/>
          </a:p>
        </p:txBody>
      </p:sp>
      <p:sp>
        <p:nvSpPr>
          <p:cNvPr id="6181" name="Text Box 181"/>
          <p:cNvSpPr txBox="1">
            <a:spLocks noChangeArrowheads="1"/>
          </p:cNvSpPr>
          <p:nvPr/>
        </p:nvSpPr>
        <p:spPr bwMode="auto">
          <a:xfrm rot="16128577">
            <a:off x="8147050" y="1809541"/>
            <a:ext cx="1577975" cy="457200"/>
          </a:xfrm>
          <a:prstGeom prst="rect">
            <a:avLst/>
          </a:prstGeom>
          <a:noFill/>
          <a:ln w="9525">
            <a:noFill/>
            <a:miter lim="800000"/>
            <a:headEnd/>
            <a:tailEnd/>
          </a:ln>
        </p:spPr>
        <p:txBody>
          <a:bodyPr wrap="none">
            <a:spAutoFit/>
          </a:bodyPr>
          <a:lstStyle/>
          <a:p>
            <a:r>
              <a:rPr lang="en-US" sz="2400"/>
              <a:t>Real space</a:t>
            </a:r>
            <a:endParaRPr lang="en-US"/>
          </a:p>
        </p:txBody>
      </p:sp>
      <p:sp>
        <p:nvSpPr>
          <p:cNvPr id="6182" name="Text Box 182"/>
          <p:cNvSpPr txBox="1">
            <a:spLocks noChangeArrowheads="1"/>
          </p:cNvSpPr>
          <p:nvPr/>
        </p:nvSpPr>
        <p:spPr bwMode="auto">
          <a:xfrm rot="16211888">
            <a:off x="7730331" y="4789708"/>
            <a:ext cx="2411412" cy="457200"/>
          </a:xfrm>
          <a:prstGeom prst="rect">
            <a:avLst/>
          </a:prstGeom>
          <a:noFill/>
          <a:ln w="9525">
            <a:noFill/>
            <a:miter lim="800000"/>
            <a:headEnd/>
            <a:tailEnd/>
          </a:ln>
        </p:spPr>
        <p:txBody>
          <a:bodyPr wrap="none">
            <a:spAutoFit/>
          </a:bodyPr>
          <a:lstStyle/>
          <a:p>
            <a:r>
              <a:rPr lang="en-US" sz="2400" dirty="0"/>
              <a:t>Reciprocal Space</a:t>
            </a:r>
          </a:p>
        </p:txBody>
      </p:sp>
      <p:grpSp>
        <p:nvGrpSpPr>
          <p:cNvPr id="6183" name="Group 179"/>
          <p:cNvGrpSpPr>
            <a:grpSpLocks/>
          </p:cNvGrpSpPr>
          <p:nvPr/>
        </p:nvGrpSpPr>
        <p:grpSpPr bwMode="auto">
          <a:xfrm>
            <a:off x="400050" y="973913"/>
            <a:ext cx="1230313" cy="1490662"/>
            <a:chOff x="252" y="779"/>
            <a:chExt cx="775" cy="939"/>
          </a:xfrm>
        </p:grpSpPr>
        <p:sp>
          <p:nvSpPr>
            <p:cNvPr id="6243" name="Line 9"/>
            <p:cNvSpPr>
              <a:spLocks noChangeShapeType="1"/>
            </p:cNvSpPr>
            <p:nvPr/>
          </p:nvSpPr>
          <p:spPr bwMode="auto">
            <a:xfrm flipV="1">
              <a:off x="252" y="863"/>
              <a:ext cx="0" cy="204"/>
            </a:xfrm>
            <a:prstGeom prst="line">
              <a:avLst/>
            </a:prstGeom>
            <a:noFill/>
            <a:ln w="38100">
              <a:solidFill>
                <a:srgbClr val="FF0000"/>
              </a:solidFill>
              <a:round/>
              <a:headEnd/>
              <a:tailEnd type="triangle" w="med" len="med"/>
            </a:ln>
          </p:spPr>
          <p:txBody>
            <a:bodyPr wrap="none" anchor="ctr"/>
            <a:lstStyle/>
            <a:p>
              <a:endParaRPr lang="en-US"/>
            </a:p>
          </p:txBody>
        </p:sp>
        <p:sp>
          <p:nvSpPr>
            <p:cNvPr id="6244" name="Line 10"/>
            <p:cNvSpPr>
              <a:spLocks noChangeShapeType="1"/>
            </p:cNvSpPr>
            <p:nvPr/>
          </p:nvSpPr>
          <p:spPr bwMode="auto">
            <a:xfrm flipV="1">
              <a:off x="676" y="1262"/>
              <a:ext cx="0" cy="204"/>
            </a:xfrm>
            <a:prstGeom prst="line">
              <a:avLst/>
            </a:prstGeom>
            <a:noFill/>
            <a:ln w="38100">
              <a:solidFill>
                <a:srgbClr val="FF0000"/>
              </a:solidFill>
              <a:round/>
              <a:headEnd/>
              <a:tailEnd type="triangle" w="med" len="med"/>
            </a:ln>
          </p:spPr>
          <p:txBody>
            <a:bodyPr wrap="none" anchor="ctr"/>
            <a:lstStyle/>
            <a:p>
              <a:endParaRPr lang="en-US"/>
            </a:p>
          </p:txBody>
        </p:sp>
        <p:sp>
          <p:nvSpPr>
            <p:cNvPr id="6245" name="Line 11"/>
            <p:cNvSpPr>
              <a:spLocks noChangeShapeType="1"/>
            </p:cNvSpPr>
            <p:nvPr/>
          </p:nvSpPr>
          <p:spPr bwMode="auto">
            <a:xfrm flipV="1">
              <a:off x="1027" y="887"/>
              <a:ext cx="0" cy="204"/>
            </a:xfrm>
            <a:prstGeom prst="line">
              <a:avLst/>
            </a:prstGeom>
            <a:noFill/>
            <a:ln w="38100">
              <a:solidFill>
                <a:srgbClr val="FF0000"/>
              </a:solidFill>
              <a:round/>
              <a:headEnd/>
              <a:tailEnd type="triangle" w="med" len="med"/>
            </a:ln>
          </p:spPr>
          <p:txBody>
            <a:bodyPr wrap="none" anchor="ctr"/>
            <a:lstStyle/>
            <a:p>
              <a:endParaRPr lang="en-US"/>
            </a:p>
          </p:txBody>
        </p:sp>
        <p:sp>
          <p:nvSpPr>
            <p:cNvPr id="6246" name="Line 12"/>
            <p:cNvSpPr>
              <a:spLocks noChangeShapeType="1"/>
            </p:cNvSpPr>
            <p:nvPr/>
          </p:nvSpPr>
          <p:spPr bwMode="auto">
            <a:xfrm flipV="1">
              <a:off x="592" y="1514"/>
              <a:ext cx="0" cy="204"/>
            </a:xfrm>
            <a:prstGeom prst="line">
              <a:avLst/>
            </a:prstGeom>
            <a:noFill/>
            <a:ln w="38100">
              <a:solidFill>
                <a:srgbClr val="FF0000"/>
              </a:solidFill>
              <a:round/>
              <a:headEnd/>
              <a:tailEnd type="triangle" w="med" len="med"/>
            </a:ln>
          </p:spPr>
          <p:txBody>
            <a:bodyPr wrap="none" anchor="ctr"/>
            <a:lstStyle/>
            <a:p>
              <a:endParaRPr lang="en-US"/>
            </a:p>
          </p:txBody>
        </p:sp>
        <p:sp>
          <p:nvSpPr>
            <p:cNvPr id="6247" name="Line 17"/>
            <p:cNvSpPr>
              <a:spLocks noChangeShapeType="1"/>
            </p:cNvSpPr>
            <p:nvPr/>
          </p:nvSpPr>
          <p:spPr bwMode="auto">
            <a:xfrm>
              <a:off x="252" y="1406"/>
              <a:ext cx="0" cy="204"/>
            </a:xfrm>
            <a:prstGeom prst="line">
              <a:avLst/>
            </a:prstGeom>
            <a:noFill/>
            <a:ln w="38100">
              <a:solidFill>
                <a:srgbClr val="0000CC"/>
              </a:solidFill>
              <a:round/>
              <a:headEnd/>
              <a:tailEnd type="triangle" w="med" len="med"/>
            </a:ln>
          </p:spPr>
          <p:txBody>
            <a:bodyPr wrap="none" anchor="ctr"/>
            <a:lstStyle/>
            <a:p>
              <a:endParaRPr lang="en-US"/>
            </a:p>
          </p:txBody>
        </p:sp>
        <p:sp>
          <p:nvSpPr>
            <p:cNvPr id="6248" name="Line 18"/>
            <p:cNvSpPr>
              <a:spLocks noChangeShapeType="1"/>
            </p:cNvSpPr>
            <p:nvPr/>
          </p:nvSpPr>
          <p:spPr bwMode="auto">
            <a:xfrm>
              <a:off x="600" y="1058"/>
              <a:ext cx="0" cy="204"/>
            </a:xfrm>
            <a:prstGeom prst="line">
              <a:avLst/>
            </a:prstGeom>
            <a:noFill/>
            <a:ln w="38100">
              <a:solidFill>
                <a:srgbClr val="0000CC"/>
              </a:solidFill>
              <a:round/>
              <a:headEnd/>
              <a:tailEnd type="triangle" w="med" len="med"/>
            </a:ln>
          </p:spPr>
          <p:txBody>
            <a:bodyPr wrap="none" anchor="ctr"/>
            <a:lstStyle/>
            <a:p>
              <a:endParaRPr lang="en-US"/>
            </a:p>
          </p:txBody>
        </p:sp>
        <p:sp>
          <p:nvSpPr>
            <p:cNvPr id="6249" name="Line 19"/>
            <p:cNvSpPr>
              <a:spLocks noChangeShapeType="1"/>
            </p:cNvSpPr>
            <p:nvPr/>
          </p:nvSpPr>
          <p:spPr bwMode="auto">
            <a:xfrm>
              <a:off x="688" y="779"/>
              <a:ext cx="0" cy="204"/>
            </a:xfrm>
            <a:prstGeom prst="line">
              <a:avLst/>
            </a:prstGeom>
            <a:noFill/>
            <a:ln w="38100">
              <a:solidFill>
                <a:srgbClr val="0000CC"/>
              </a:solidFill>
              <a:round/>
              <a:headEnd/>
              <a:tailEnd type="triangle" w="med" len="med"/>
            </a:ln>
          </p:spPr>
          <p:txBody>
            <a:bodyPr wrap="none" anchor="ctr"/>
            <a:lstStyle/>
            <a:p>
              <a:endParaRPr lang="en-US"/>
            </a:p>
          </p:txBody>
        </p:sp>
        <p:sp>
          <p:nvSpPr>
            <p:cNvPr id="6250" name="Line 20"/>
            <p:cNvSpPr>
              <a:spLocks noChangeShapeType="1"/>
            </p:cNvSpPr>
            <p:nvPr/>
          </p:nvSpPr>
          <p:spPr bwMode="auto">
            <a:xfrm>
              <a:off x="1027" y="1430"/>
              <a:ext cx="0" cy="204"/>
            </a:xfrm>
            <a:prstGeom prst="line">
              <a:avLst/>
            </a:prstGeom>
            <a:noFill/>
            <a:ln w="38100">
              <a:solidFill>
                <a:srgbClr val="0000CC"/>
              </a:solidFill>
              <a:round/>
              <a:headEnd/>
              <a:tailEnd type="triangle" w="med" len="med"/>
            </a:ln>
          </p:spPr>
          <p:txBody>
            <a:bodyPr wrap="none" anchor="ctr"/>
            <a:lstStyle/>
            <a:p>
              <a:endParaRPr lang="en-US"/>
            </a:p>
          </p:txBody>
        </p:sp>
      </p:grpSp>
      <p:grpSp>
        <p:nvGrpSpPr>
          <p:cNvPr id="6184" name="Group 97"/>
          <p:cNvGrpSpPr>
            <a:grpSpLocks/>
          </p:cNvGrpSpPr>
          <p:nvPr/>
        </p:nvGrpSpPr>
        <p:grpSpPr bwMode="auto">
          <a:xfrm>
            <a:off x="6257925" y="791953"/>
            <a:ext cx="2468563" cy="2444750"/>
            <a:chOff x="3942" y="779"/>
            <a:chExt cx="1555" cy="1540"/>
          </a:xfrm>
        </p:grpSpPr>
        <p:sp>
          <p:nvSpPr>
            <p:cNvPr id="6218" name="Oval 39"/>
            <p:cNvSpPr>
              <a:spLocks noChangeAspect="1" noChangeArrowheads="1"/>
            </p:cNvSpPr>
            <p:nvPr/>
          </p:nvSpPr>
          <p:spPr bwMode="auto">
            <a:xfrm>
              <a:off x="3965" y="791"/>
              <a:ext cx="115" cy="115"/>
            </a:xfrm>
            <a:prstGeom prst="ellipse">
              <a:avLst/>
            </a:prstGeom>
            <a:solidFill>
              <a:srgbClr val="0000CC"/>
            </a:solidFill>
            <a:ln w="9525">
              <a:solidFill>
                <a:schemeClr val="tx1"/>
              </a:solidFill>
              <a:round/>
              <a:headEnd/>
              <a:tailEnd/>
            </a:ln>
          </p:spPr>
          <p:txBody>
            <a:bodyPr wrap="none" anchor="ctr"/>
            <a:lstStyle/>
            <a:p>
              <a:endParaRPr lang="en-US"/>
            </a:p>
          </p:txBody>
        </p:sp>
        <p:sp>
          <p:nvSpPr>
            <p:cNvPr id="6219" name="Oval 40"/>
            <p:cNvSpPr>
              <a:spLocks noChangeAspect="1" noChangeArrowheads="1"/>
            </p:cNvSpPr>
            <p:nvPr/>
          </p:nvSpPr>
          <p:spPr bwMode="auto">
            <a:xfrm>
              <a:off x="4301" y="791"/>
              <a:ext cx="115" cy="115"/>
            </a:xfrm>
            <a:prstGeom prst="ellipse">
              <a:avLst/>
            </a:prstGeom>
            <a:solidFill>
              <a:srgbClr val="FF0000"/>
            </a:solidFill>
            <a:ln w="9525">
              <a:solidFill>
                <a:schemeClr val="tx1"/>
              </a:solidFill>
              <a:round/>
              <a:headEnd/>
              <a:tailEnd/>
            </a:ln>
          </p:spPr>
          <p:txBody>
            <a:bodyPr wrap="none" anchor="ctr"/>
            <a:lstStyle/>
            <a:p>
              <a:endParaRPr lang="en-US"/>
            </a:p>
          </p:txBody>
        </p:sp>
        <p:sp>
          <p:nvSpPr>
            <p:cNvPr id="6220" name="Oval 41"/>
            <p:cNvSpPr>
              <a:spLocks noChangeAspect="1" noChangeArrowheads="1"/>
            </p:cNvSpPr>
            <p:nvPr/>
          </p:nvSpPr>
          <p:spPr bwMode="auto">
            <a:xfrm>
              <a:off x="4669" y="779"/>
              <a:ext cx="115" cy="115"/>
            </a:xfrm>
            <a:prstGeom prst="ellipse">
              <a:avLst/>
            </a:prstGeom>
            <a:solidFill>
              <a:srgbClr val="0000CC"/>
            </a:solidFill>
            <a:ln w="9525">
              <a:solidFill>
                <a:schemeClr val="tx1"/>
              </a:solidFill>
              <a:round/>
              <a:headEnd/>
              <a:tailEnd/>
            </a:ln>
          </p:spPr>
          <p:txBody>
            <a:bodyPr wrap="none" anchor="ctr"/>
            <a:lstStyle/>
            <a:p>
              <a:endParaRPr lang="en-US"/>
            </a:p>
          </p:txBody>
        </p:sp>
        <p:sp>
          <p:nvSpPr>
            <p:cNvPr id="6221" name="Oval 42"/>
            <p:cNvSpPr>
              <a:spLocks noChangeAspect="1" noChangeArrowheads="1"/>
            </p:cNvSpPr>
            <p:nvPr/>
          </p:nvSpPr>
          <p:spPr bwMode="auto">
            <a:xfrm>
              <a:off x="5005" y="779"/>
              <a:ext cx="115" cy="115"/>
            </a:xfrm>
            <a:prstGeom prst="ellipse">
              <a:avLst/>
            </a:prstGeom>
            <a:solidFill>
              <a:srgbClr val="FF0000"/>
            </a:solidFill>
            <a:ln w="9525">
              <a:solidFill>
                <a:schemeClr val="tx1"/>
              </a:solidFill>
              <a:round/>
              <a:headEnd/>
              <a:tailEnd/>
            </a:ln>
          </p:spPr>
          <p:txBody>
            <a:bodyPr wrap="none" anchor="ctr"/>
            <a:lstStyle/>
            <a:p>
              <a:endParaRPr lang="en-US"/>
            </a:p>
          </p:txBody>
        </p:sp>
        <p:sp>
          <p:nvSpPr>
            <p:cNvPr id="6222" name="Oval 44"/>
            <p:cNvSpPr>
              <a:spLocks noChangeAspect="1" noChangeArrowheads="1"/>
            </p:cNvSpPr>
            <p:nvPr/>
          </p:nvSpPr>
          <p:spPr bwMode="auto">
            <a:xfrm>
              <a:off x="5352" y="779"/>
              <a:ext cx="115" cy="115"/>
            </a:xfrm>
            <a:prstGeom prst="ellipse">
              <a:avLst/>
            </a:prstGeom>
            <a:solidFill>
              <a:srgbClr val="0000CC"/>
            </a:solidFill>
            <a:ln w="9525">
              <a:solidFill>
                <a:schemeClr val="tx1"/>
              </a:solidFill>
              <a:round/>
              <a:headEnd/>
              <a:tailEnd/>
            </a:ln>
          </p:spPr>
          <p:txBody>
            <a:bodyPr wrap="none" anchor="ctr"/>
            <a:lstStyle/>
            <a:p>
              <a:endParaRPr lang="en-US"/>
            </a:p>
          </p:txBody>
        </p:sp>
        <p:sp>
          <p:nvSpPr>
            <p:cNvPr id="6223" name="Oval 51"/>
            <p:cNvSpPr>
              <a:spLocks noChangeAspect="1" noChangeArrowheads="1"/>
            </p:cNvSpPr>
            <p:nvPr/>
          </p:nvSpPr>
          <p:spPr bwMode="auto">
            <a:xfrm>
              <a:off x="3967" y="1470"/>
              <a:ext cx="115" cy="115"/>
            </a:xfrm>
            <a:prstGeom prst="ellipse">
              <a:avLst/>
            </a:prstGeom>
            <a:solidFill>
              <a:srgbClr val="0000CC"/>
            </a:solidFill>
            <a:ln w="9525">
              <a:solidFill>
                <a:schemeClr val="tx1"/>
              </a:solidFill>
              <a:round/>
              <a:headEnd/>
              <a:tailEnd/>
            </a:ln>
          </p:spPr>
          <p:txBody>
            <a:bodyPr wrap="none" anchor="ctr"/>
            <a:lstStyle/>
            <a:p>
              <a:endParaRPr lang="en-US"/>
            </a:p>
          </p:txBody>
        </p:sp>
        <p:sp>
          <p:nvSpPr>
            <p:cNvPr id="6224" name="Oval 52"/>
            <p:cNvSpPr>
              <a:spLocks noChangeAspect="1" noChangeArrowheads="1"/>
            </p:cNvSpPr>
            <p:nvPr/>
          </p:nvSpPr>
          <p:spPr bwMode="auto">
            <a:xfrm>
              <a:off x="4303" y="1470"/>
              <a:ext cx="115" cy="115"/>
            </a:xfrm>
            <a:prstGeom prst="ellipse">
              <a:avLst/>
            </a:prstGeom>
            <a:solidFill>
              <a:srgbClr val="FF0000"/>
            </a:solidFill>
            <a:ln w="9525">
              <a:solidFill>
                <a:schemeClr val="tx1"/>
              </a:solidFill>
              <a:round/>
              <a:headEnd/>
              <a:tailEnd/>
            </a:ln>
          </p:spPr>
          <p:txBody>
            <a:bodyPr wrap="none" anchor="ctr"/>
            <a:lstStyle/>
            <a:p>
              <a:endParaRPr lang="en-US"/>
            </a:p>
          </p:txBody>
        </p:sp>
        <p:sp>
          <p:nvSpPr>
            <p:cNvPr id="6225" name="Oval 54"/>
            <p:cNvSpPr>
              <a:spLocks noChangeAspect="1" noChangeArrowheads="1"/>
            </p:cNvSpPr>
            <p:nvPr/>
          </p:nvSpPr>
          <p:spPr bwMode="auto">
            <a:xfrm>
              <a:off x="4671" y="1458"/>
              <a:ext cx="115" cy="115"/>
            </a:xfrm>
            <a:prstGeom prst="ellipse">
              <a:avLst/>
            </a:prstGeom>
            <a:solidFill>
              <a:srgbClr val="0000CC"/>
            </a:solidFill>
            <a:ln w="9525">
              <a:solidFill>
                <a:schemeClr val="tx1"/>
              </a:solidFill>
              <a:round/>
              <a:headEnd/>
              <a:tailEnd/>
            </a:ln>
          </p:spPr>
          <p:txBody>
            <a:bodyPr wrap="none" anchor="ctr"/>
            <a:lstStyle/>
            <a:p>
              <a:endParaRPr lang="en-US"/>
            </a:p>
          </p:txBody>
        </p:sp>
        <p:sp>
          <p:nvSpPr>
            <p:cNvPr id="6226" name="Oval 55"/>
            <p:cNvSpPr>
              <a:spLocks noChangeAspect="1" noChangeArrowheads="1"/>
            </p:cNvSpPr>
            <p:nvPr/>
          </p:nvSpPr>
          <p:spPr bwMode="auto">
            <a:xfrm>
              <a:off x="5007" y="1458"/>
              <a:ext cx="115" cy="115"/>
            </a:xfrm>
            <a:prstGeom prst="ellipse">
              <a:avLst/>
            </a:prstGeom>
            <a:solidFill>
              <a:srgbClr val="FF0000"/>
            </a:solidFill>
            <a:ln w="9525">
              <a:solidFill>
                <a:schemeClr val="tx1"/>
              </a:solidFill>
              <a:round/>
              <a:headEnd/>
              <a:tailEnd/>
            </a:ln>
          </p:spPr>
          <p:txBody>
            <a:bodyPr wrap="none" anchor="ctr"/>
            <a:lstStyle/>
            <a:p>
              <a:endParaRPr lang="en-US"/>
            </a:p>
          </p:txBody>
        </p:sp>
        <p:sp>
          <p:nvSpPr>
            <p:cNvPr id="6227" name="Oval 56"/>
            <p:cNvSpPr>
              <a:spLocks noChangeAspect="1" noChangeArrowheads="1"/>
            </p:cNvSpPr>
            <p:nvPr/>
          </p:nvSpPr>
          <p:spPr bwMode="auto">
            <a:xfrm>
              <a:off x="5354" y="1458"/>
              <a:ext cx="115" cy="115"/>
            </a:xfrm>
            <a:prstGeom prst="ellipse">
              <a:avLst/>
            </a:prstGeom>
            <a:solidFill>
              <a:srgbClr val="0000CC"/>
            </a:solidFill>
            <a:ln w="9525">
              <a:solidFill>
                <a:schemeClr val="tx1"/>
              </a:solidFill>
              <a:round/>
              <a:headEnd/>
              <a:tailEnd/>
            </a:ln>
          </p:spPr>
          <p:txBody>
            <a:bodyPr wrap="none" anchor="ctr"/>
            <a:lstStyle/>
            <a:p>
              <a:endParaRPr lang="en-US"/>
            </a:p>
          </p:txBody>
        </p:sp>
        <p:sp>
          <p:nvSpPr>
            <p:cNvPr id="6228" name="Oval 59"/>
            <p:cNvSpPr>
              <a:spLocks noChangeAspect="1" noChangeArrowheads="1"/>
            </p:cNvSpPr>
            <p:nvPr/>
          </p:nvSpPr>
          <p:spPr bwMode="auto">
            <a:xfrm>
              <a:off x="3967" y="2204"/>
              <a:ext cx="115" cy="115"/>
            </a:xfrm>
            <a:prstGeom prst="ellipse">
              <a:avLst/>
            </a:prstGeom>
            <a:solidFill>
              <a:srgbClr val="0000CC"/>
            </a:solidFill>
            <a:ln w="9525">
              <a:solidFill>
                <a:schemeClr val="tx1"/>
              </a:solidFill>
              <a:round/>
              <a:headEnd/>
              <a:tailEnd/>
            </a:ln>
          </p:spPr>
          <p:txBody>
            <a:bodyPr wrap="none" anchor="ctr"/>
            <a:lstStyle/>
            <a:p>
              <a:endParaRPr lang="en-US"/>
            </a:p>
          </p:txBody>
        </p:sp>
        <p:sp>
          <p:nvSpPr>
            <p:cNvPr id="6229" name="Oval 60"/>
            <p:cNvSpPr>
              <a:spLocks noChangeAspect="1" noChangeArrowheads="1"/>
            </p:cNvSpPr>
            <p:nvPr/>
          </p:nvSpPr>
          <p:spPr bwMode="auto">
            <a:xfrm>
              <a:off x="4303" y="2204"/>
              <a:ext cx="115" cy="115"/>
            </a:xfrm>
            <a:prstGeom prst="ellipse">
              <a:avLst/>
            </a:prstGeom>
            <a:solidFill>
              <a:srgbClr val="FF0000"/>
            </a:solidFill>
            <a:ln w="9525">
              <a:solidFill>
                <a:schemeClr val="tx1"/>
              </a:solidFill>
              <a:round/>
              <a:headEnd/>
              <a:tailEnd/>
            </a:ln>
          </p:spPr>
          <p:txBody>
            <a:bodyPr wrap="none" anchor="ctr"/>
            <a:lstStyle/>
            <a:p>
              <a:endParaRPr lang="en-US"/>
            </a:p>
          </p:txBody>
        </p:sp>
        <p:sp>
          <p:nvSpPr>
            <p:cNvPr id="6230" name="Oval 62"/>
            <p:cNvSpPr>
              <a:spLocks noChangeAspect="1" noChangeArrowheads="1"/>
            </p:cNvSpPr>
            <p:nvPr/>
          </p:nvSpPr>
          <p:spPr bwMode="auto">
            <a:xfrm>
              <a:off x="4671" y="2192"/>
              <a:ext cx="115" cy="115"/>
            </a:xfrm>
            <a:prstGeom prst="ellipse">
              <a:avLst/>
            </a:prstGeom>
            <a:solidFill>
              <a:srgbClr val="0000CC"/>
            </a:solidFill>
            <a:ln w="9525">
              <a:solidFill>
                <a:schemeClr val="tx1"/>
              </a:solidFill>
              <a:round/>
              <a:headEnd/>
              <a:tailEnd/>
            </a:ln>
          </p:spPr>
          <p:txBody>
            <a:bodyPr wrap="none" anchor="ctr"/>
            <a:lstStyle/>
            <a:p>
              <a:endParaRPr lang="en-US"/>
            </a:p>
          </p:txBody>
        </p:sp>
        <p:sp>
          <p:nvSpPr>
            <p:cNvPr id="6231" name="Oval 63"/>
            <p:cNvSpPr>
              <a:spLocks noChangeAspect="1" noChangeArrowheads="1"/>
            </p:cNvSpPr>
            <p:nvPr/>
          </p:nvSpPr>
          <p:spPr bwMode="auto">
            <a:xfrm>
              <a:off x="5007" y="2192"/>
              <a:ext cx="115" cy="115"/>
            </a:xfrm>
            <a:prstGeom prst="ellipse">
              <a:avLst/>
            </a:prstGeom>
            <a:solidFill>
              <a:srgbClr val="FF0000"/>
            </a:solidFill>
            <a:ln w="9525">
              <a:solidFill>
                <a:schemeClr val="tx1"/>
              </a:solidFill>
              <a:round/>
              <a:headEnd/>
              <a:tailEnd/>
            </a:ln>
          </p:spPr>
          <p:txBody>
            <a:bodyPr wrap="none" anchor="ctr"/>
            <a:lstStyle/>
            <a:p>
              <a:endParaRPr lang="en-US"/>
            </a:p>
          </p:txBody>
        </p:sp>
        <p:sp>
          <p:nvSpPr>
            <p:cNvPr id="6232" name="Oval 64"/>
            <p:cNvSpPr>
              <a:spLocks noChangeAspect="1" noChangeArrowheads="1"/>
            </p:cNvSpPr>
            <p:nvPr/>
          </p:nvSpPr>
          <p:spPr bwMode="auto">
            <a:xfrm>
              <a:off x="5354" y="2192"/>
              <a:ext cx="115" cy="115"/>
            </a:xfrm>
            <a:prstGeom prst="ellipse">
              <a:avLst/>
            </a:prstGeom>
            <a:solidFill>
              <a:srgbClr val="0000CC"/>
            </a:solidFill>
            <a:ln w="9525">
              <a:solidFill>
                <a:schemeClr val="tx1"/>
              </a:solidFill>
              <a:round/>
              <a:headEnd/>
              <a:tailEnd/>
            </a:ln>
          </p:spPr>
          <p:txBody>
            <a:bodyPr wrap="none" anchor="ctr"/>
            <a:lstStyle/>
            <a:p>
              <a:endParaRPr lang="en-US"/>
            </a:p>
          </p:txBody>
        </p:sp>
        <p:sp>
          <p:nvSpPr>
            <p:cNvPr id="6233" name="Oval 67"/>
            <p:cNvSpPr>
              <a:spLocks noChangeAspect="1" noChangeArrowheads="1"/>
            </p:cNvSpPr>
            <p:nvPr/>
          </p:nvSpPr>
          <p:spPr bwMode="auto">
            <a:xfrm>
              <a:off x="3954" y="1121"/>
              <a:ext cx="115" cy="115"/>
            </a:xfrm>
            <a:prstGeom prst="ellipse">
              <a:avLst/>
            </a:prstGeom>
            <a:solidFill>
              <a:srgbClr val="FF0000"/>
            </a:solidFill>
            <a:ln w="9525">
              <a:solidFill>
                <a:schemeClr val="tx1"/>
              </a:solidFill>
              <a:round/>
              <a:headEnd/>
              <a:tailEnd/>
            </a:ln>
          </p:spPr>
          <p:txBody>
            <a:bodyPr wrap="none" anchor="ctr"/>
            <a:lstStyle/>
            <a:p>
              <a:endParaRPr lang="en-US"/>
            </a:p>
          </p:txBody>
        </p:sp>
        <p:sp>
          <p:nvSpPr>
            <p:cNvPr id="6234" name="Oval 69"/>
            <p:cNvSpPr>
              <a:spLocks noChangeAspect="1" noChangeArrowheads="1"/>
            </p:cNvSpPr>
            <p:nvPr/>
          </p:nvSpPr>
          <p:spPr bwMode="auto">
            <a:xfrm>
              <a:off x="4322" y="1109"/>
              <a:ext cx="115" cy="115"/>
            </a:xfrm>
            <a:prstGeom prst="ellipse">
              <a:avLst/>
            </a:prstGeom>
            <a:solidFill>
              <a:srgbClr val="0000CC"/>
            </a:solidFill>
            <a:ln w="9525">
              <a:solidFill>
                <a:schemeClr val="tx1"/>
              </a:solidFill>
              <a:round/>
              <a:headEnd/>
              <a:tailEnd/>
            </a:ln>
          </p:spPr>
          <p:txBody>
            <a:bodyPr wrap="none" anchor="ctr"/>
            <a:lstStyle/>
            <a:p>
              <a:endParaRPr lang="en-US"/>
            </a:p>
          </p:txBody>
        </p:sp>
        <p:sp>
          <p:nvSpPr>
            <p:cNvPr id="6235" name="Oval 70"/>
            <p:cNvSpPr>
              <a:spLocks noChangeAspect="1" noChangeArrowheads="1"/>
            </p:cNvSpPr>
            <p:nvPr/>
          </p:nvSpPr>
          <p:spPr bwMode="auto">
            <a:xfrm>
              <a:off x="4658" y="1109"/>
              <a:ext cx="115" cy="115"/>
            </a:xfrm>
            <a:prstGeom prst="ellipse">
              <a:avLst/>
            </a:prstGeom>
            <a:solidFill>
              <a:srgbClr val="FF0000"/>
            </a:solidFill>
            <a:ln w="9525">
              <a:solidFill>
                <a:schemeClr val="tx1"/>
              </a:solidFill>
              <a:round/>
              <a:headEnd/>
              <a:tailEnd/>
            </a:ln>
          </p:spPr>
          <p:txBody>
            <a:bodyPr wrap="none" anchor="ctr"/>
            <a:lstStyle/>
            <a:p>
              <a:endParaRPr lang="en-US"/>
            </a:p>
          </p:txBody>
        </p:sp>
        <p:sp>
          <p:nvSpPr>
            <p:cNvPr id="6236" name="Oval 71"/>
            <p:cNvSpPr>
              <a:spLocks noChangeAspect="1" noChangeArrowheads="1"/>
            </p:cNvSpPr>
            <p:nvPr/>
          </p:nvSpPr>
          <p:spPr bwMode="auto">
            <a:xfrm>
              <a:off x="5005" y="1109"/>
              <a:ext cx="115" cy="115"/>
            </a:xfrm>
            <a:prstGeom prst="ellipse">
              <a:avLst/>
            </a:prstGeom>
            <a:solidFill>
              <a:srgbClr val="0000CC"/>
            </a:solidFill>
            <a:ln w="9525">
              <a:solidFill>
                <a:schemeClr val="tx1"/>
              </a:solidFill>
              <a:round/>
              <a:headEnd/>
              <a:tailEnd/>
            </a:ln>
          </p:spPr>
          <p:txBody>
            <a:bodyPr wrap="none" anchor="ctr"/>
            <a:lstStyle/>
            <a:p>
              <a:endParaRPr lang="en-US"/>
            </a:p>
          </p:txBody>
        </p:sp>
        <p:sp>
          <p:nvSpPr>
            <p:cNvPr id="6237" name="Oval 72"/>
            <p:cNvSpPr>
              <a:spLocks noChangeAspect="1" noChangeArrowheads="1"/>
            </p:cNvSpPr>
            <p:nvPr/>
          </p:nvSpPr>
          <p:spPr bwMode="auto">
            <a:xfrm>
              <a:off x="5382" y="1133"/>
              <a:ext cx="115" cy="115"/>
            </a:xfrm>
            <a:prstGeom prst="ellipse">
              <a:avLst/>
            </a:prstGeom>
            <a:solidFill>
              <a:srgbClr val="FF0000"/>
            </a:solidFill>
            <a:ln w="9525">
              <a:solidFill>
                <a:schemeClr val="tx1"/>
              </a:solidFill>
              <a:round/>
              <a:headEnd/>
              <a:tailEnd/>
            </a:ln>
          </p:spPr>
          <p:txBody>
            <a:bodyPr wrap="none" anchor="ctr"/>
            <a:lstStyle/>
            <a:p>
              <a:endParaRPr lang="en-US"/>
            </a:p>
          </p:txBody>
        </p:sp>
        <p:sp>
          <p:nvSpPr>
            <p:cNvPr id="6238" name="Oval 73"/>
            <p:cNvSpPr>
              <a:spLocks noChangeAspect="1" noChangeArrowheads="1"/>
            </p:cNvSpPr>
            <p:nvPr/>
          </p:nvSpPr>
          <p:spPr bwMode="auto">
            <a:xfrm>
              <a:off x="3942" y="1853"/>
              <a:ext cx="115" cy="115"/>
            </a:xfrm>
            <a:prstGeom prst="ellipse">
              <a:avLst/>
            </a:prstGeom>
            <a:solidFill>
              <a:srgbClr val="FF0000"/>
            </a:solidFill>
            <a:ln w="9525">
              <a:solidFill>
                <a:schemeClr val="tx1"/>
              </a:solidFill>
              <a:round/>
              <a:headEnd/>
              <a:tailEnd/>
            </a:ln>
          </p:spPr>
          <p:txBody>
            <a:bodyPr wrap="none" anchor="ctr"/>
            <a:lstStyle/>
            <a:p>
              <a:endParaRPr lang="en-US"/>
            </a:p>
          </p:txBody>
        </p:sp>
        <p:sp>
          <p:nvSpPr>
            <p:cNvPr id="6239" name="Oval 75"/>
            <p:cNvSpPr>
              <a:spLocks noChangeAspect="1" noChangeArrowheads="1"/>
            </p:cNvSpPr>
            <p:nvPr/>
          </p:nvSpPr>
          <p:spPr bwMode="auto">
            <a:xfrm>
              <a:off x="4310" y="1841"/>
              <a:ext cx="115" cy="115"/>
            </a:xfrm>
            <a:prstGeom prst="ellipse">
              <a:avLst/>
            </a:prstGeom>
            <a:solidFill>
              <a:srgbClr val="0000CC"/>
            </a:solidFill>
            <a:ln w="9525">
              <a:solidFill>
                <a:schemeClr val="tx1"/>
              </a:solidFill>
              <a:round/>
              <a:headEnd/>
              <a:tailEnd/>
            </a:ln>
          </p:spPr>
          <p:txBody>
            <a:bodyPr wrap="none" anchor="ctr"/>
            <a:lstStyle/>
            <a:p>
              <a:endParaRPr lang="en-US"/>
            </a:p>
          </p:txBody>
        </p:sp>
        <p:sp>
          <p:nvSpPr>
            <p:cNvPr id="6240" name="Oval 76"/>
            <p:cNvSpPr>
              <a:spLocks noChangeAspect="1" noChangeArrowheads="1"/>
            </p:cNvSpPr>
            <p:nvPr/>
          </p:nvSpPr>
          <p:spPr bwMode="auto">
            <a:xfrm>
              <a:off x="4646" y="1841"/>
              <a:ext cx="115" cy="115"/>
            </a:xfrm>
            <a:prstGeom prst="ellipse">
              <a:avLst/>
            </a:prstGeom>
            <a:solidFill>
              <a:srgbClr val="FF0000"/>
            </a:solidFill>
            <a:ln w="9525">
              <a:solidFill>
                <a:schemeClr val="tx1"/>
              </a:solidFill>
              <a:round/>
              <a:headEnd/>
              <a:tailEnd/>
            </a:ln>
          </p:spPr>
          <p:txBody>
            <a:bodyPr wrap="none" anchor="ctr"/>
            <a:lstStyle/>
            <a:p>
              <a:endParaRPr lang="en-US"/>
            </a:p>
          </p:txBody>
        </p:sp>
        <p:sp>
          <p:nvSpPr>
            <p:cNvPr id="6241" name="Oval 77"/>
            <p:cNvSpPr>
              <a:spLocks noChangeAspect="1" noChangeArrowheads="1"/>
            </p:cNvSpPr>
            <p:nvPr/>
          </p:nvSpPr>
          <p:spPr bwMode="auto">
            <a:xfrm>
              <a:off x="4993" y="1841"/>
              <a:ext cx="115" cy="115"/>
            </a:xfrm>
            <a:prstGeom prst="ellipse">
              <a:avLst/>
            </a:prstGeom>
            <a:solidFill>
              <a:srgbClr val="0000CC"/>
            </a:solidFill>
            <a:ln w="9525">
              <a:solidFill>
                <a:schemeClr val="tx1"/>
              </a:solidFill>
              <a:round/>
              <a:headEnd/>
              <a:tailEnd/>
            </a:ln>
          </p:spPr>
          <p:txBody>
            <a:bodyPr wrap="none" anchor="ctr"/>
            <a:lstStyle/>
            <a:p>
              <a:endParaRPr lang="en-US"/>
            </a:p>
          </p:txBody>
        </p:sp>
        <p:sp>
          <p:nvSpPr>
            <p:cNvPr id="6242" name="Oval 78"/>
            <p:cNvSpPr>
              <a:spLocks noChangeAspect="1" noChangeArrowheads="1"/>
            </p:cNvSpPr>
            <p:nvPr/>
          </p:nvSpPr>
          <p:spPr bwMode="auto">
            <a:xfrm>
              <a:off x="5370" y="1865"/>
              <a:ext cx="115" cy="115"/>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6185" name="Line 82"/>
          <p:cNvSpPr>
            <a:spLocks noChangeShapeType="1"/>
          </p:cNvSpPr>
          <p:nvPr/>
        </p:nvSpPr>
        <p:spPr bwMode="auto">
          <a:xfrm>
            <a:off x="6351588" y="3174790"/>
            <a:ext cx="1146175" cy="0"/>
          </a:xfrm>
          <a:prstGeom prst="line">
            <a:avLst/>
          </a:prstGeom>
          <a:noFill/>
          <a:ln w="38100">
            <a:solidFill>
              <a:srgbClr val="008000"/>
            </a:solidFill>
            <a:round/>
            <a:headEnd/>
            <a:tailEnd type="triangle" w="med" len="med"/>
          </a:ln>
        </p:spPr>
        <p:txBody>
          <a:bodyPr wrap="none" anchor="ctr"/>
          <a:lstStyle/>
          <a:p>
            <a:endParaRPr lang="en-US"/>
          </a:p>
        </p:txBody>
      </p:sp>
      <p:sp>
        <p:nvSpPr>
          <p:cNvPr id="6186" name="Line 83"/>
          <p:cNvSpPr>
            <a:spLocks noChangeShapeType="1"/>
          </p:cNvSpPr>
          <p:nvPr/>
        </p:nvSpPr>
        <p:spPr bwMode="auto">
          <a:xfrm rot="16200000">
            <a:off x="5797550" y="2582653"/>
            <a:ext cx="1146175" cy="0"/>
          </a:xfrm>
          <a:prstGeom prst="line">
            <a:avLst/>
          </a:prstGeom>
          <a:noFill/>
          <a:ln w="38100">
            <a:solidFill>
              <a:srgbClr val="008000"/>
            </a:solidFill>
            <a:round/>
            <a:headEnd/>
            <a:tailEnd type="triangle" w="med" len="med"/>
          </a:ln>
        </p:spPr>
        <p:txBody>
          <a:bodyPr wrap="none" anchor="ctr"/>
          <a:lstStyle/>
          <a:p>
            <a:endParaRPr lang="en-US"/>
          </a:p>
        </p:txBody>
      </p:sp>
      <p:graphicFrame>
        <p:nvGraphicFramePr>
          <p:cNvPr id="6150" name="Object 84"/>
          <p:cNvGraphicFramePr>
            <a:graphicFrameLocks noChangeAspect="1"/>
          </p:cNvGraphicFramePr>
          <p:nvPr/>
        </p:nvGraphicFramePr>
        <p:xfrm>
          <a:off x="6489700" y="2738228"/>
          <a:ext cx="396875" cy="449262"/>
        </p:xfrm>
        <a:graphic>
          <a:graphicData uri="http://schemas.openxmlformats.org/presentationml/2006/ole">
            <mc:AlternateContent xmlns:mc="http://schemas.openxmlformats.org/markup-compatibility/2006">
              <mc:Choice xmlns:v="urn:schemas-microsoft-com:vml" Requires="v">
                <p:oleObj spid="_x0000_s44296" name="Equation" r:id="rId14" imgW="203040" imgH="228600" progId="Equation.3">
                  <p:embed/>
                </p:oleObj>
              </mc:Choice>
              <mc:Fallback>
                <p:oleObj name="Equation" r:id="rId14" imgW="203040" imgH="2286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89700" y="2738228"/>
                        <a:ext cx="396875" cy="449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1" name="Object 85"/>
          <p:cNvGraphicFramePr>
            <a:graphicFrameLocks noChangeAspect="1"/>
          </p:cNvGraphicFramePr>
          <p:nvPr/>
        </p:nvGraphicFramePr>
        <p:xfrm>
          <a:off x="5951538" y="2033378"/>
          <a:ext cx="422275" cy="449262"/>
        </p:xfrm>
        <a:graphic>
          <a:graphicData uri="http://schemas.openxmlformats.org/presentationml/2006/ole">
            <mc:AlternateContent xmlns:mc="http://schemas.openxmlformats.org/markup-compatibility/2006">
              <mc:Choice xmlns:v="urn:schemas-microsoft-com:vml" Requires="v">
                <p:oleObj spid="_x0000_s44297" name="Equation" r:id="rId16" imgW="215640" imgH="228600" progId="Equation.3">
                  <p:embed/>
                </p:oleObj>
              </mc:Choice>
              <mc:Fallback>
                <p:oleObj name="Equation" r:id="rId16" imgW="215640" imgH="2286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51538" y="2033378"/>
                        <a:ext cx="422275" cy="449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187" name="Group 157"/>
          <p:cNvGrpSpPr>
            <a:grpSpLocks/>
          </p:cNvGrpSpPr>
          <p:nvPr/>
        </p:nvGrpSpPr>
        <p:grpSpPr bwMode="auto">
          <a:xfrm>
            <a:off x="6643688" y="4316633"/>
            <a:ext cx="1814512" cy="146050"/>
            <a:chOff x="1027" y="3063"/>
            <a:chExt cx="1143" cy="92"/>
          </a:xfrm>
        </p:grpSpPr>
        <p:sp>
          <p:nvSpPr>
            <p:cNvPr id="6214" name="Oval 152"/>
            <p:cNvSpPr>
              <a:spLocks noChangeAspect="1" noChangeArrowheads="1"/>
            </p:cNvSpPr>
            <p:nvPr/>
          </p:nvSpPr>
          <p:spPr bwMode="auto">
            <a:xfrm>
              <a:off x="1027" y="3063"/>
              <a:ext cx="92" cy="92"/>
            </a:xfrm>
            <a:prstGeom prst="ellipse">
              <a:avLst/>
            </a:prstGeom>
            <a:solidFill>
              <a:srgbClr val="FFFF00"/>
            </a:solidFill>
            <a:ln w="9525">
              <a:solidFill>
                <a:schemeClr val="tx1"/>
              </a:solidFill>
              <a:round/>
              <a:headEnd/>
              <a:tailEnd/>
            </a:ln>
          </p:spPr>
          <p:txBody>
            <a:bodyPr wrap="none" anchor="ctr"/>
            <a:lstStyle/>
            <a:p>
              <a:endParaRPr lang="en-US"/>
            </a:p>
          </p:txBody>
        </p:sp>
        <p:sp>
          <p:nvSpPr>
            <p:cNvPr id="6215" name="Oval 153"/>
            <p:cNvSpPr>
              <a:spLocks noChangeAspect="1" noChangeArrowheads="1"/>
            </p:cNvSpPr>
            <p:nvPr/>
          </p:nvSpPr>
          <p:spPr bwMode="auto">
            <a:xfrm>
              <a:off x="1363" y="3063"/>
              <a:ext cx="92" cy="92"/>
            </a:xfrm>
            <a:prstGeom prst="ellipse">
              <a:avLst/>
            </a:prstGeom>
            <a:solidFill>
              <a:srgbClr val="FFFF00"/>
            </a:solidFill>
            <a:ln w="9525">
              <a:solidFill>
                <a:schemeClr val="tx1"/>
              </a:solidFill>
              <a:round/>
              <a:headEnd/>
              <a:tailEnd/>
            </a:ln>
          </p:spPr>
          <p:txBody>
            <a:bodyPr wrap="none" anchor="ctr"/>
            <a:lstStyle/>
            <a:p>
              <a:endParaRPr lang="en-US"/>
            </a:p>
          </p:txBody>
        </p:sp>
        <p:sp>
          <p:nvSpPr>
            <p:cNvPr id="6216" name="Oval 154"/>
            <p:cNvSpPr>
              <a:spLocks noChangeAspect="1" noChangeArrowheads="1"/>
            </p:cNvSpPr>
            <p:nvPr/>
          </p:nvSpPr>
          <p:spPr bwMode="auto">
            <a:xfrm>
              <a:off x="1742" y="3063"/>
              <a:ext cx="92" cy="92"/>
            </a:xfrm>
            <a:prstGeom prst="ellipse">
              <a:avLst/>
            </a:prstGeom>
            <a:solidFill>
              <a:srgbClr val="FFFF00"/>
            </a:solidFill>
            <a:ln w="9525">
              <a:solidFill>
                <a:schemeClr val="tx1"/>
              </a:solidFill>
              <a:round/>
              <a:headEnd/>
              <a:tailEnd/>
            </a:ln>
          </p:spPr>
          <p:txBody>
            <a:bodyPr wrap="none" anchor="ctr"/>
            <a:lstStyle/>
            <a:p>
              <a:endParaRPr lang="en-US"/>
            </a:p>
          </p:txBody>
        </p:sp>
        <p:sp>
          <p:nvSpPr>
            <p:cNvPr id="6217" name="Oval 155"/>
            <p:cNvSpPr>
              <a:spLocks noChangeAspect="1" noChangeArrowheads="1"/>
            </p:cNvSpPr>
            <p:nvPr/>
          </p:nvSpPr>
          <p:spPr bwMode="auto">
            <a:xfrm>
              <a:off x="2078" y="3063"/>
              <a:ext cx="92" cy="92"/>
            </a:xfrm>
            <a:prstGeom prst="ellipse">
              <a:avLst/>
            </a:prstGeom>
            <a:solidFill>
              <a:srgbClr val="FFFF00"/>
            </a:solidFill>
            <a:ln w="9525">
              <a:solidFill>
                <a:schemeClr val="tx1"/>
              </a:solidFill>
              <a:round/>
              <a:headEnd/>
              <a:tailEnd/>
            </a:ln>
          </p:spPr>
          <p:txBody>
            <a:bodyPr wrap="none" anchor="ctr"/>
            <a:lstStyle/>
            <a:p>
              <a:endParaRPr lang="en-US"/>
            </a:p>
          </p:txBody>
        </p:sp>
      </p:grpSp>
      <p:grpSp>
        <p:nvGrpSpPr>
          <p:cNvPr id="6188" name="Group 158"/>
          <p:cNvGrpSpPr>
            <a:grpSpLocks/>
          </p:cNvGrpSpPr>
          <p:nvPr/>
        </p:nvGrpSpPr>
        <p:grpSpPr bwMode="auto">
          <a:xfrm>
            <a:off x="6632355" y="4900833"/>
            <a:ext cx="1814513" cy="146050"/>
            <a:chOff x="1027" y="3063"/>
            <a:chExt cx="1143" cy="92"/>
          </a:xfrm>
        </p:grpSpPr>
        <p:sp>
          <p:nvSpPr>
            <p:cNvPr id="6210" name="Oval 159"/>
            <p:cNvSpPr>
              <a:spLocks noChangeAspect="1" noChangeArrowheads="1"/>
            </p:cNvSpPr>
            <p:nvPr/>
          </p:nvSpPr>
          <p:spPr bwMode="auto">
            <a:xfrm>
              <a:off x="1027" y="3063"/>
              <a:ext cx="92" cy="92"/>
            </a:xfrm>
            <a:prstGeom prst="ellipse">
              <a:avLst/>
            </a:prstGeom>
            <a:solidFill>
              <a:srgbClr val="FFFF00"/>
            </a:solidFill>
            <a:ln w="9525">
              <a:solidFill>
                <a:schemeClr val="tx1"/>
              </a:solidFill>
              <a:round/>
              <a:headEnd/>
              <a:tailEnd/>
            </a:ln>
          </p:spPr>
          <p:txBody>
            <a:bodyPr wrap="none" anchor="ctr"/>
            <a:lstStyle/>
            <a:p>
              <a:endParaRPr lang="en-US"/>
            </a:p>
          </p:txBody>
        </p:sp>
        <p:sp>
          <p:nvSpPr>
            <p:cNvPr id="6211" name="Oval 160"/>
            <p:cNvSpPr>
              <a:spLocks noChangeAspect="1" noChangeArrowheads="1"/>
            </p:cNvSpPr>
            <p:nvPr/>
          </p:nvSpPr>
          <p:spPr bwMode="auto">
            <a:xfrm>
              <a:off x="1363" y="3063"/>
              <a:ext cx="92" cy="92"/>
            </a:xfrm>
            <a:prstGeom prst="ellipse">
              <a:avLst/>
            </a:prstGeom>
            <a:solidFill>
              <a:srgbClr val="FFFF00"/>
            </a:solidFill>
            <a:ln w="9525">
              <a:solidFill>
                <a:schemeClr val="tx1"/>
              </a:solidFill>
              <a:round/>
              <a:headEnd/>
              <a:tailEnd/>
            </a:ln>
          </p:spPr>
          <p:txBody>
            <a:bodyPr wrap="none" anchor="ctr"/>
            <a:lstStyle/>
            <a:p>
              <a:endParaRPr lang="en-US"/>
            </a:p>
          </p:txBody>
        </p:sp>
        <p:sp>
          <p:nvSpPr>
            <p:cNvPr id="6212" name="Oval 161"/>
            <p:cNvSpPr>
              <a:spLocks noChangeAspect="1" noChangeArrowheads="1"/>
            </p:cNvSpPr>
            <p:nvPr/>
          </p:nvSpPr>
          <p:spPr bwMode="auto">
            <a:xfrm>
              <a:off x="1742" y="3063"/>
              <a:ext cx="92" cy="92"/>
            </a:xfrm>
            <a:prstGeom prst="ellipse">
              <a:avLst/>
            </a:prstGeom>
            <a:solidFill>
              <a:srgbClr val="FFFF00"/>
            </a:solidFill>
            <a:ln w="9525">
              <a:solidFill>
                <a:schemeClr val="tx1"/>
              </a:solidFill>
              <a:round/>
              <a:headEnd/>
              <a:tailEnd/>
            </a:ln>
          </p:spPr>
          <p:txBody>
            <a:bodyPr wrap="none" anchor="ctr"/>
            <a:lstStyle/>
            <a:p>
              <a:endParaRPr lang="en-US"/>
            </a:p>
          </p:txBody>
        </p:sp>
        <p:sp>
          <p:nvSpPr>
            <p:cNvPr id="6213" name="Oval 162"/>
            <p:cNvSpPr>
              <a:spLocks noChangeAspect="1" noChangeArrowheads="1"/>
            </p:cNvSpPr>
            <p:nvPr/>
          </p:nvSpPr>
          <p:spPr bwMode="auto">
            <a:xfrm>
              <a:off x="2078" y="3063"/>
              <a:ext cx="92" cy="92"/>
            </a:xfrm>
            <a:prstGeom prst="ellipse">
              <a:avLst/>
            </a:prstGeom>
            <a:solidFill>
              <a:srgbClr val="FFFF00"/>
            </a:solidFill>
            <a:ln w="9525">
              <a:solidFill>
                <a:schemeClr val="tx1"/>
              </a:solidFill>
              <a:round/>
              <a:headEnd/>
              <a:tailEnd/>
            </a:ln>
          </p:spPr>
          <p:txBody>
            <a:bodyPr wrap="none" anchor="ctr"/>
            <a:lstStyle/>
            <a:p>
              <a:endParaRPr lang="en-US"/>
            </a:p>
          </p:txBody>
        </p:sp>
      </p:grpSp>
      <p:grpSp>
        <p:nvGrpSpPr>
          <p:cNvPr id="6189" name="Group 163"/>
          <p:cNvGrpSpPr>
            <a:grpSpLocks/>
          </p:cNvGrpSpPr>
          <p:nvPr/>
        </p:nvGrpSpPr>
        <p:grpSpPr bwMode="auto">
          <a:xfrm>
            <a:off x="6619875" y="5481858"/>
            <a:ext cx="1814513" cy="146050"/>
            <a:chOff x="1027" y="3063"/>
            <a:chExt cx="1143" cy="92"/>
          </a:xfrm>
        </p:grpSpPr>
        <p:sp>
          <p:nvSpPr>
            <p:cNvPr id="6206" name="Oval 164"/>
            <p:cNvSpPr>
              <a:spLocks noChangeAspect="1" noChangeArrowheads="1"/>
            </p:cNvSpPr>
            <p:nvPr/>
          </p:nvSpPr>
          <p:spPr bwMode="auto">
            <a:xfrm>
              <a:off x="1027" y="3063"/>
              <a:ext cx="92" cy="92"/>
            </a:xfrm>
            <a:prstGeom prst="ellipse">
              <a:avLst/>
            </a:prstGeom>
            <a:solidFill>
              <a:srgbClr val="FFFF00"/>
            </a:solidFill>
            <a:ln w="9525">
              <a:solidFill>
                <a:schemeClr val="tx1"/>
              </a:solidFill>
              <a:round/>
              <a:headEnd/>
              <a:tailEnd/>
            </a:ln>
          </p:spPr>
          <p:txBody>
            <a:bodyPr wrap="none" anchor="ctr"/>
            <a:lstStyle/>
            <a:p>
              <a:endParaRPr lang="en-US"/>
            </a:p>
          </p:txBody>
        </p:sp>
        <p:sp>
          <p:nvSpPr>
            <p:cNvPr id="6207" name="Oval 165"/>
            <p:cNvSpPr>
              <a:spLocks noChangeAspect="1" noChangeArrowheads="1"/>
            </p:cNvSpPr>
            <p:nvPr/>
          </p:nvSpPr>
          <p:spPr bwMode="auto">
            <a:xfrm>
              <a:off x="1363" y="3063"/>
              <a:ext cx="92" cy="92"/>
            </a:xfrm>
            <a:prstGeom prst="ellipse">
              <a:avLst/>
            </a:prstGeom>
            <a:solidFill>
              <a:srgbClr val="FFFF00"/>
            </a:solidFill>
            <a:ln w="9525">
              <a:solidFill>
                <a:schemeClr val="tx1"/>
              </a:solidFill>
              <a:round/>
              <a:headEnd/>
              <a:tailEnd/>
            </a:ln>
          </p:spPr>
          <p:txBody>
            <a:bodyPr wrap="none" anchor="ctr"/>
            <a:lstStyle/>
            <a:p>
              <a:endParaRPr lang="en-US"/>
            </a:p>
          </p:txBody>
        </p:sp>
        <p:sp>
          <p:nvSpPr>
            <p:cNvPr id="6208" name="Oval 166"/>
            <p:cNvSpPr>
              <a:spLocks noChangeAspect="1" noChangeArrowheads="1"/>
            </p:cNvSpPr>
            <p:nvPr/>
          </p:nvSpPr>
          <p:spPr bwMode="auto">
            <a:xfrm>
              <a:off x="1742" y="3063"/>
              <a:ext cx="92" cy="92"/>
            </a:xfrm>
            <a:prstGeom prst="ellipse">
              <a:avLst/>
            </a:prstGeom>
            <a:solidFill>
              <a:srgbClr val="FFFF00"/>
            </a:solidFill>
            <a:ln w="9525">
              <a:solidFill>
                <a:schemeClr val="tx1"/>
              </a:solidFill>
              <a:round/>
              <a:headEnd/>
              <a:tailEnd/>
            </a:ln>
          </p:spPr>
          <p:txBody>
            <a:bodyPr wrap="none" anchor="ctr"/>
            <a:lstStyle/>
            <a:p>
              <a:endParaRPr lang="en-US"/>
            </a:p>
          </p:txBody>
        </p:sp>
        <p:sp>
          <p:nvSpPr>
            <p:cNvPr id="6209" name="Oval 167"/>
            <p:cNvSpPr>
              <a:spLocks noChangeAspect="1" noChangeArrowheads="1"/>
            </p:cNvSpPr>
            <p:nvPr/>
          </p:nvSpPr>
          <p:spPr bwMode="auto">
            <a:xfrm>
              <a:off x="2078" y="3063"/>
              <a:ext cx="92" cy="92"/>
            </a:xfrm>
            <a:prstGeom prst="ellipse">
              <a:avLst/>
            </a:prstGeom>
            <a:solidFill>
              <a:srgbClr val="FFFF00"/>
            </a:solidFill>
            <a:ln w="9525">
              <a:solidFill>
                <a:schemeClr val="tx1"/>
              </a:solidFill>
              <a:round/>
              <a:headEnd/>
              <a:tailEnd/>
            </a:ln>
          </p:spPr>
          <p:txBody>
            <a:bodyPr wrap="none" anchor="ctr"/>
            <a:lstStyle/>
            <a:p>
              <a:endParaRPr lang="en-US"/>
            </a:p>
          </p:txBody>
        </p:sp>
      </p:grpSp>
      <p:grpSp>
        <p:nvGrpSpPr>
          <p:cNvPr id="6190" name="Group 168"/>
          <p:cNvGrpSpPr>
            <a:grpSpLocks/>
          </p:cNvGrpSpPr>
          <p:nvPr/>
        </p:nvGrpSpPr>
        <p:grpSpPr bwMode="auto">
          <a:xfrm>
            <a:off x="6619875" y="6013670"/>
            <a:ext cx="1814513" cy="146050"/>
            <a:chOff x="1027" y="3063"/>
            <a:chExt cx="1143" cy="92"/>
          </a:xfrm>
        </p:grpSpPr>
        <p:sp>
          <p:nvSpPr>
            <p:cNvPr id="6202" name="Oval 169"/>
            <p:cNvSpPr>
              <a:spLocks noChangeAspect="1" noChangeArrowheads="1"/>
            </p:cNvSpPr>
            <p:nvPr/>
          </p:nvSpPr>
          <p:spPr bwMode="auto">
            <a:xfrm>
              <a:off x="1027" y="3063"/>
              <a:ext cx="92" cy="92"/>
            </a:xfrm>
            <a:prstGeom prst="ellipse">
              <a:avLst/>
            </a:prstGeom>
            <a:solidFill>
              <a:srgbClr val="FFFF00"/>
            </a:solidFill>
            <a:ln w="9525">
              <a:solidFill>
                <a:schemeClr val="tx1"/>
              </a:solidFill>
              <a:round/>
              <a:headEnd/>
              <a:tailEnd/>
            </a:ln>
          </p:spPr>
          <p:txBody>
            <a:bodyPr wrap="none" anchor="ctr"/>
            <a:lstStyle/>
            <a:p>
              <a:endParaRPr lang="en-US"/>
            </a:p>
          </p:txBody>
        </p:sp>
        <p:sp>
          <p:nvSpPr>
            <p:cNvPr id="6203" name="Oval 170"/>
            <p:cNvSpPr>
              <a:spLocks noChangeAspect="1" noChangeArrowheads="1"/>
            </p:cNvSpPr>
            <p:nvPr/>
          </p:nvSpPr>
          <p:spPr bwMode="auto">
            <a:xfrm>
              <a:off x="1363" y="3063"/>
              <a:ext cx="92" cy="92"/>
            </a:xfrm>
            <a:prstGeom prst="ellipse">
              <a:avLst/>
            </a:prstGeom>
            <a:solidFill>
              <a:srgbClr val="FFFF00"/>
            </a:solidFill>
            <a:ln w="9525">
              <a:solidFill>
                <a:schemeClr val="tx1"/>
              </a:solidFill>
              <a:round/>
              <a:headEnd/>
              <a:tailEnd/>
            </a:ln>
          </p:spPr>
          <p:txBody>
            <a:bodyPr wrap="none" anchor="ctr"/>
            <a:lstStyle/>
            <a:p>
              <a:endParaRPr lang="en-US"/>
            </a:p>
          </p:txBody>
        </p:sp>
        <p:sp>
          <p:nvSpPr>
            <p:cNvPr id="6204" name="Oval 171"/>
            <p:cNvSpPr>
              <a:spLocks noChangeAspect="1" noChangeArrowheads="1"/>
            </p:cNvSpPr>
            <p:nvPr/>
          </p:nvSpPr>
          <p:spPr bwMode="auto">
            <a:xfrm>
              <a:off x="1742" y="3063"/>
              <a:ext cx="92" cy="92"/>
            </a:xfrm>
            <a:prstGeom prst="ellipse">
              <a:avLst/>
            </a:prstGeom>
            <a:solidFill>
              <a:srgbClr val="FFFF00"/>
            </a:solidFill>
            <a:ln w="9525">
              <a:solidFill>
                <a:schemeClr val="tx1"/>
              </a:solidFill>
              <a:round/>
              <a:headEnd/>
              <a:tailEnd/>
            </a:ln>
          </p:spPr>
          <p:txBody>
            <a:bodyPr wrap="none" anchor="ctr"/>
            <a:lstStyle/>
            <a:p>
              <a:endParaRPr lang="en-US"/>
            </a:p>
          </p:txBody>
        </p:sp>
        <p:sp>
          <p:nvSpPr>
            <p:cNvPr id="6205" name="Oval 172"/>
            <p:cNvSpPr>
              <a:spLocks noChangeAspect="1" noChangeArrowheads="1"/>
            </p:cNvSpPr>
            <p:nvPr/>
          </p:nvSpPr>
          <p:spPr bwMode="auto">
            <a:xfrm>
              <a:off x="2078" y="3063"/>
              <a:ext cx="92" cy="92"/>
            </a:xfrm>
            <a:prstGeom prst="ellipse">
              <a:avLst/>
            </a:prstGeom>
            <a:solidFill>
              <a:srgbClr val="FFFF00"/>
            </a:solidFill>
            <a:ln w="9525">
              <a:solidFill>
                <a:schemeClr val="tx1"/>
              </a:solidFill>
              <a:round/>
              <a:headEnd/>
              <a:tailEnd/>
            </a:ln>
          </p:spPr>
          <p:txBody>
            <a:bodyPr wrap="none" anchor="ctr"/>
            <a:lstStyle/>
            <a:p>
              <a:endParaRPr lang="en-US"/>
            </a:p>
          </p:txBody>
        </p:sp>
      </p:grpSp>
      <p:sp>
        <p:nvSpPr>
          <p:cNvPr id="6191" name="Line 174"/>
          <p:cNvSpPr>
            <a:spLocks noChangeShapeType="1"/>
          </p:cNvSpPr>
          <p:nvPr/>
        </p:nvSpPr>
        <p:spPr bwMode="auto">
          <a:xfrm>
            <a:off x="6421438" y="6412133"/>
            <a:ext cx="292100" cy="0"/>
          </a:xfrm>
          <a:prstGeom prst="line">
            <a:avLst/>
          </a:prstGeom>
          <a:noFill/>
          <a:ln w="38100">
            <a:solidFill>
              <a:srgbClr val="008000"/>
            </a:solidFill>
            <a:round/>
            <a:headEnd/>
            <a:tailEnd type="triangle" w="med" len="med"/>
          </a:ln>
        </p:spPr>
        <p:txBody>
          <a:bodyPr wrap="none" anchor="ctr"/>
          <a:lstStyle/>
          <a:p>
            <a:endParaRPr lang="en-US"/>
          </a:p>
        </p:txBody>
      </p:sp>
      <p:sp>
        <p:nvSpPr>
          <p:cNvPr id="6192" name="Line 175"/>
          <p:cNvSpPr>
            <a:spLocks noChangeShapeType="1"/>
          </p:cNvSpPr>
          <p:nvPr/>
        </p:nvSpPr>
        <p:spPr bwMode="auto">
          <a:xfrm rot="16200000">
            <a:off x="6249988" y="6221633"/>
            <a:ext cx="292100" cy="0"/>
          </a:xfrm>
          <a:prstGeom prst="line">
            <a:avLst/>
          </a:prstGeom>
          <a:noFill/>
          <a:ln w="38100">
            <a:solidFill>
              <a:srgbClr val="008000"/>
            </a:solidFill>
            <a:round/>
            <a:headEnd/>
            <a:tailEnd type="triangle" w="med" len="med"/>
          </a:ln>
        </p:spPr>
        <p:txBody>
          <a:bodyPr wrap="none" anchor="ctr"/>
          <a:lstStyle/>
          <a:p>
            <a:endParaRPr lang="en-US"/>
          </a:p>
        </p:txBody>
      </p:sp>
      <p:graphicFrame>
        <p:nvGraphicFramePr>
          <p:cNvPr id="6152" name="Object 176"/>
          <p:cNvGraphicFramePr>
            <a:graphicFrameLocks noChangeAspect="1"/>
          </p:cNvGraphicFramePr>
          <p:nvPr/>
        </p:nvGraphicFramePr>
        <p:xfrm>
          <a:off x="6465888" y="6321263"/>
          <a:ext cx="460375" cy="579437"/>
        </p:xfrm>
        <a:graphic>
          <a:graphicData uri="http://schemas.openxmlformats.org/presentationml/2006/ole">
            <mc:AlternateContent xmlns:mc="http://schemas.openxmlformats.org/markup-compatibility/2006">
              <mc:Choice xmlns:v="urn:schemas-microsoft-com:vml" Requires="v">
                <p:oleObj spid="_x0000_s44298" name="Equation" r:id="rId18" imgW="190440" imgH="241200" progId="Equation.3">
                  <p:embed/>
                </p:oleObj>
              </mc:Choice>
              <mc:Fallback>
                <p:oleObj name="Equation" r:id="rId18" imgW="190440" imgH="2412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65888" y="6321263"/>
                        <a:ext cx="460375" cy="579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3" name="Object 177"/>
          <p:cNvGraphicFramePr>
            <a:graphicFrameLocks noChangeAspect="1"/>
          </p:cNvGraphicFramePr>
          <p:nvPr/>
        </p:nvGraphicFramePr>
        <p:xfrm>
          <a:off x="5900738" y="5832695"/>
          <a:ext cx="487362" cy="579438"/>
        </p:xfrm>
        <a:graphic>
          <a:graphicData uri="http://schemas.openxmlformats.org/presentationml/2006/ole">
            <mc:AlternateContent xmlns:mc="http://schemas.openxmlformats.org/markup-compatibility/2006">
              <mc:Choice xmlns:v="urn:schemas-microsoft-com:vml" Requires="v">
                <p:oleObj spid="_x0000_s44299" name="Equation" r:id="rId20" imgW="203040" imgH="241200" progId="Equation.3">
                  <p:embed/>
                </p:oleObj>
              </mc:Choice>
              <mc:Fallback>
                <p:oleObj name="Equation" r:id="rId20" imgW="203040" imgH="24120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00738" y="5832695"/>
                        <a:ext cx="487362" cy="579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4" name="Object 184"/>
          <p:cNvGraphicFramePr>
            <a:graphicFrameLocks noChangeAspect="1"/>
          </p:cNvGraphicFramePr>
          <p:nvPr>
            <p:extLst>
              <p:ext uri="{D42A27DB-BD31-4B8C-83A1-F6EECF244321}">
                <p14:modId xmlns:p14="http://schemas.microsoft.com/office/powerpoint/2010/main" val="2516242908"/>
              </p:ext>
            </p:extLst>
          </p:nvPr>
        </p:nvGraphicFramePr>
        <p:xfrm>
          <a:off x="347663" y="2389188"/>
          <a:ext cx="5313362" cy="911225"/>
        </p:xfrm>
        <a:graphic>
          <a:graphicData uri="http://schemas.openxmlformats.org/presentationml/2006/ole">
            <mc:AlternateContent xmlns:mc="http://schemas.openxmlformats.org/markup-compatibility/2006">
              <mc:Choice xmlns:v="urn:schemas-microsoft-com:vml" Requires="v">
                <p:oleObj spid="_x0000_s44300" name="Equation" r:id="rId22" imgW="2514600" imgH="431800" progId="Equation.DSMT4">
                  <p:embed/>
                </p:oleObj>
              </mc:Choice>
              <mc:Fallback>
                <p:oleObj name="Equation" r:id="rId22" imgW="2514600" imgH="431800" progId="Equation.DSMT4">
                  <p:embed/>
                  <p:pic>
                    <p:nvPicPr>
                      <p:cNvPr id="0" name=""/>
                      <p:cNvPicPr>
                        <a:picLocks noChangeAspect="1" noChangeArrowheads="1"/>
                      </p:cNvPicPr>
                      <p:nvPr/>
                    </p:nvPicPr>
                    <p:blipFill>
                      <a:blip r:embed="rId23"/>
                      <a:srcRect/>
                      <a:stretch>
                        <a:fillRect/>
                      </a:stretch>
                    </p:blipFill>
                    <p:spPr bwMode="auto">
                      <a:xfrm>
                        <a:off x="347663" y="2389188"/>
                        <a:ext cx="5313362" cy="911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5" name="Object 188"/>
          <p:cNvGraphicFramePr>
            <a:graphicFrameLocks noChangeAspect="1"/>
          </p:cNvGraphicFramePr>
          <p:nvPr>
            <p:extLst>
              <p:ext uri="{D42A27DB-BD31-4B8C-83A1-F6EECF244321}">
                <p14:modId xmlns:p14="http://schemas.microsoft.com/office/powerpoint/2010/main" val="4079539720"/>
              </p:ext>
            </p:extLst>
          </p:nvPr>
        </p:nvGraphicFramePr>
        <p:xfrm>
          <a:off x="268288" y="3248025"/>
          <a:ext cx="6478587" cy="979488"/>
        </p:xfrm>
        <a:graphic>
          <a:graphicData uri="http://schemas.openxmlformats.org/presentationml/2006/ole">
            <mc:AlternateContent xmlns:mc="http://schemas.openxmlformats.org/markup-compatibility/2006">
              <mc:Choice xmlns:v="urn:schemas-microsoft-com:vml" Requires="v">
                <p:oleObj spid="_x0000_s44301" name="Equation" r:id="rId24" imgW="3289300" imgH="495300" progId="Equation.DSMT4">
                  <p:embed/>
                </p:oleObj>
              </mc:Choice>
              <mc:Fallback>
                <p:oleObj name="Equation" r:id="rId24" imgW="3289300" imgH="495300" progId="Equation.DSMT4">
                  <p:embed/>
                  <p:pic>
                    <p:nvPicPr>
                      <p:cNvPr id="0" name=""/>
                      <p:cNvPicPr>
                        <a:picLocks noChangeAspect="1" noChangeArrowheads="1"/>
                      </p:cNvPicPr>
                      <p:nvPr/>
                    </p:nvPicPr>
                    <p:blipFill>
                      <a:blip r:embed="rId25"/>
                      <a:srcRect/>
                      <a:stretch>
                        <a:fillRect/>
                      </a:stretch>
                    </p:blipFill>
                    <p:spPr bwMode="auto">
                      <a:xfrm>
                        <a:off x="268288" y="3248025"/>
                        <a:ext cx="6478587" cy="979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93" name="Text Box 190"/>
          <p:cNvSpPr txBox="1">
            <a:spLocks noChangeArrowheads="1"/>
          </p:cNvSpPr>
          <p:nvPr/>
        </p:nvSpPr>
        <p:spPr bwMode="auto">
          <a:xfrm>
            <a:off x="5724525" y="3536950"/>
            <a:ext cx="247650" cy="396875"/>
          </a:xfrm>
          <a:prstGeom prst="rect">
            <a:avLst/>
          </a:prstGeom>
          <a:noFill/>
          <a:ln w="9525">
            <a:noFill/>
            <a:miter lim="800000"/>
            <a:headEnd/>
            <a:tailEnd/>
          </a:ln>
        </p:spPr>
        <p:txBody>
          <a:bodyPr wrap="none">
            <a:spAutoFit/>
          </a:bodyPr>
          <a:lstStyle/>
          <a:p>
            <a:r>
              <a:rPr lang="en-US"/>
              <a:t>‘</a:t>
            </a:r>
          </a:p>
        </p:txBody>
      </p:sp>
      <p:sp>
        <p:nvSpPr>
          <p:cNvPr id="80071" name="AutoShape 199"/>
          <p:cNvSpPr>
            <a:spLocks noChangeAspect="1" noChangeArrowheads="1"/>
          </p:cNvSpPr>
          <p:nvPr/>
        </p:nvSpPr>
        <p:spPr bwMode="auto">
          <a:xfrm rot="5474773" flipH="1">
            <a:off x="-512815" y="5367338"/>
            <a:ext cx="2057400" cy="803275"/>
          </a:xfrm>
          <a:prstGeom prst="flowChartInputOutput">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pPr>
              <a:defRPr/>
            </a:pPr>
            <a:endParaRPr lang="en-US"/>
          </a:p>
        </p:txBody>
      </p:sp>
      <p:grpSp>
        <p:nvGrpSpPr>
          <p:cNvPr id="6196" name="Group 194"/>
          <p:cNvGrpSpPr>
            <a:grpSpLocks/>
          </p:cNvGrpSpPr>
          <p:nvPr/>
        </p:nvGrpSpPr>
        <p:grpSpPr bwMode="auto">
          <a:xfrm>
            <a:off x="3175" y="4248152"/>
            <a:ext cx="5462588" cy="695325"/>
            <a:chOff x="38" y="3216"/>
            <a:chExt cx="3441" cy="438"/>
          </a:xfrm>
        </p:grpSpPr>
        <p:sp>
          <p:nvSpPr>
            <p:cNvPr id="6201" name="Text Box 191"/>
            <p:cNvSpPr txBox="1">
              <a:spLocks noChangeArrowheads="1"/>
            </p:cNvSpPr>
            <p:nvPr/>
          </p:nvSpPr>
          <p:spPr bwMode="auto">
            <a:xfrm>
              <a:off x="38" y="3294"/>
              <a:ext cx="2743" cy="327"/>
            </a:xfrm>
            <a:prstGeom prst="rect">
              <a:avLst/>
            </a:prstGeom>
            <a:noFill/>
            <a:ln w="9525">
              <a:noFill/>
              <a:miter lim="800000"/>
              <a:headEnd/>
              <a:tailEnd/>
            </a:ln>
          </p:spPr>
          <p:txBody>
            <a:bodyPr wrap="none">
              <a:spAutoFit/>
            </a:bodyPr>
            <a:lstStyle/>
            <a:p>
              <a:r>
                <a:rPr lang="en-US" sz="2800" dirty="0"/>
                <a:t>No magnetic diffraction for </a:t>
              </a:r>
            </a:p>
          </p:txBody>
        </p:sp>
        <p:graphicFrame>
          <p:nvGraphicFramePr>
            <p:cNvPr id="6159" name="Object 192"/>
            <p:cNvGraphicFramePr>
              <a:graphicFrameLocks noChangeAspect="1"/>
            </p:cNvGraphicFramePr>
            <p:nvPr>
              <p:extLst>
                <p:ext uri="{D42A27DB-BD31-4B8C-83A1-F6EECF244321}">
                  <p14:modId xmlns:p14="http://schemas.microsoft.com/office/powerpoint/2010/main" val="3478298932"/>
                </p:ext>
              </p:extLst>
            </p:nvPr>
          </p:nvGraphicFramePr>
          <p:xfrm>
            <a:off x="2781" y="3216"/>
            <a:ext cx="698" cy="438"/>
          </p:xfrm>
          <a:graphic>
            <a:graphicData uri="http://schemas.openxmlformats.org/presentationml/2006/ole">
              <mc:AlternateContent xmlns:mc="http://schemas.openxmlformats.org/markup-compatibility/2006">
                <mc:Choice xmlns:v="urn:schemas-microsoft-com:vml" Requires="v">
                  <p:oleObj spid="_x0000_s44302" name="Equation" r:id="rId26" imgW="406080" imgH="253800" progId="Equation.DSMT4">
                    <p:embed/>
                  </p:oleObj>
                </mc:Choice>
                <mc:Fallback>
                  <p:oleObj name="Equation" r:id="rId26" imgW="406080" imgH="25380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781" y="3216"/>
                          <a:ext cx="698" cy="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197" name="Line 200"/>
          <p:cNvSpPr>
            <a:spLocks noChangeShapeType="1"/>
          </p:cNvSpPr>
          <p:nvPr/>
        </p:nvSpPr>
        <p:spPr bwMode="auto">
          <a:xfrm>
            <a:off x="529188" y="5895975"/>
            <a:ext cx="2593975" cy="0"/>
          </a:xfrm>
          <a:prstGeom prst="line">
            <a:avLst/>
          </a:prstGeom>
          <a:noFill/>
          <a:ln w="38100">
            <a:solidFill>
              <a:srgbClr val="008000"/>
            </a:solidFill>
            <a:round/>
            <a:headEnd/>
            <a:tailEnd type="triangle" w="med" len="med"/>
          </a:ln>
        </p:spPr>
        <p:txBody>
          <a:bodyPr wrap="none" anchor="ctr"/>
          <a:lstStyle/>
          <a:p>
            <a:endParaRPr lang="en-US"/>
          </a:p>
        </p:txBody>
      </p:sp>
      <p:sp>
        <p:nvSpPr>
          <p:cNvPr id="6198" name="Line 201"/>
          <p:cNvSpPr>
            <a:spLocks noChangeShapeType="1"/>
          </p:cNvSpPr>
          <p:nvPr/>
        </p:nvSpPr>
        <p:spPr bwMode="auto">
          <a:xfrm flipV="1">
            <a:off x="529188" y="5529263"/>
            <a:ext cx="960438" cy="366712"/>
          </a:xfrm>
          <a:prstGeom prst="line">
            <a:avLst/>
          </a:prstGeom>
          <a:noFill/>
          <a:ln w="38100">
            <a:solidFill>
              <a:srgbClr val="FF0000"/>
            </a:solidFill>
            <a:round/>
            <a:headEnd/>
            <a:tailEnd type="triangle" w="med" len="med"/>
          </a:ln>
        </p:spPr>
        <p:txBody>
          <a:bodyPr wrap="none" anchor="ctr"/>
          <a:lstStyle/>
          <a:p>
            <a:endParaRPr lang="en-US"/>
          </a:p>
        </p:txBody>
      </p:sp>
      <p:sp>
        <p:nvSpPr>
          <p:cNvPr id="6199" name="Line 202"/>
          <p:cNvSpPr>
            <a:spLocks noChangeShapeType="1"/>
          </p:cNvSpPr>
          <p:nvPr/>
        </p:nvSpPr>
        <p:spPr bwMode="auto">
          <a:xfrm flipH="1">
            <a:off x="643488" y="5529263"/>
            <a:ext cx="868363" cy="0"/>
          </a:xfrm>
          <a:prstGeom prst="line">
            <a:avLst/>
          </a:prstGeom>
          <a:noFill/>
          <a:ln w="9525">
            <a:solidFill>
              <a:srgbClr val="FF0000"/>
            </a:solidFill>
            <a:prstDash val="dash"/>
            <a:round/>
            <a:headEnd/>
            <a:tailEnd/>
          </a:ln>
        </p:spPr>
        <p:txBody>
          <a:bodyPr wrap="none" anchor="ctr"/>
          <a:lstStyle/>
          <a:p>
            <a:endParaRPr lang="en-US"/>
          </a:p>
        </p:txBody>
      </p:sp>
      <p:sp>
        <p:nvSpPr>
          <p:cNvPr id="6200" name="Line 203"/>
          <p:cNvSpPr>
            <a:spLocks noChangeShapeType="1"/>
          </p:cNvSpPr>
          <p:nvPr/>
        </p:nvSpPr>
        <p:spPr bwMode="auto">
          <a:xfrm flipV="1">
            <a:off x="529188" y="5542125"/>
            <a:ext cx="198438" cy="358775"/>
          </a:xfrm>
          <a:prstGeom prst="line">
            <a:avLst/>
          </a:prstGeom>
          <a:noFill/>
          <a:ln w="38100">
            <a:solidFill>
              <a:srgbClr val="FF0000"/>
            </a:solidFill>
            <a:round/>
            <a:headEnd/>
            <a:tailEnd type="triangle" w="med" len="med"/>
          </a:ln>
        </p:spPr>
        <p:txBody>
          <a:bodyPr wrap="none" anchor="ctr"/>
          <a:lstStyle/>
          <a:p>
            <a:endParaRPr lang="en-US"/>
          </a:p>
        </p:txBody>
      </p:sp>
      <p:graphicFrame>
        <p:nvGraphicFramePr>
          <p:cNvPr id="6156" name="Object 204"/>
          <p:cNvGraphicFramePr>
            <a:graphicFrameLocks noChangeAspect="1"/>
          </p:cNvGraphicFramePr>
          <p:nvPr/>
        </p:nvGraphicFramePr>
        <p:xfrm>
          <a:off x="2289175" y="5805488"/>
          <a:ext cx="514350" cy="660400"/>
        </p:xfrm>
        <a:graphic>
          <a:graphicData uri="http://schemas.openxmlformats.org/presentationml/2006/ole">
            <mc:AlternateContent xmlns:mc="http://schemas.openxmlformats.org/markup-compatibility/2006">
              <mc:Choice xmlns:v="urn:schemas-microsoft-com:vml" Requires="v">
                <p:oleObj spid="_x0000_s44303" name="Equation" r:id="rId28" imgW="126720" imgH="164880" progId="Equation.DSMT4">
                  <p:embed/>
                </p:oleObj>
              </mc:Choice>
              <mc:Fallback>
                <p:oleObj name="Equation" r:id="rId28" imgW="126720" imgH="164880"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289175" y="5805488"/>
                        <a:ext cx="514350"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7" name="Object 205"/>
          <p:cNvGraphicFramePr>
            <a:graphicFrameLocks noChangeAspect="1"/>
          </p:cNvGraphicFramePr>
          <p:nvPr/>
        </p:nvGraphicFramePr>
        <p:xfrm>
          <a:off x="1451525" y="5259388"/>
          <a:ext cx="566738" cy="627062"/>
        </p:xfrm>
        <a:graphic>
          <a:graphicData uri="http://schemas.openxmlformats.org/presentationml/2006/ole">
            <mc:AlternateContent xmlns:mc="http://schemas.openxmlformats.org/markup-compatibility/2006">
              <mc:Choice xmlns:v="urn:schemas-microsoft-com:vml" Requires="v">
                <p:oleObj spid="_x0000_s44304" name="Equation" r:id="rId30" imgW="228600" imgH="253800" progId="Equation.3">
                  <p:embed/>
                </p:oleObj>
              </mc:Choice>
              <mc:Fallback>
                <p:oleObj name="Equation" r:id="rId30" imgW="228600" imgH="253800" progId="Equation.3">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451525" y="5259388"/>
                        <a:ext cx="566738" cy="627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8" name="Object 206"/>
          <p:cNvGraphicFramePr>
            <a:graphicFrameLocks noChangeAspect="1"/>
          </p:cNvGraphicFramePr>
          <p:nvPr/>
        </p:nvGraphicFramePr>
        <p:xfrm>
          <a:off x="254550" y="5049838"/>
          <a:ext cx="693738" cy="554037"/>
        </p:xfrm>
        <a:graphic>
          <a:graphicData uri="http://schemas.openxmlformats.org/presentationml/2006/ole">
            <mc:AlternateContent xmlns:mc="http://schemas.openxmlformats.org/markup-compatibility/2006">
              <mc:Choice xmlns:v="urn:schemas-microsoft-com:vml" Requires="v">
                <p:oleObj spid="_x0000_s44305" name="Equation" r:id="rId32" imgW="317160" imgH="253800" progId="Equation.DSMT4">
                  <p:embed/>
                </p:oleObj>
              </mc:Choice>
              <mc:Fallback>
                <p:oleObj name="Equation" r:id="rId32" imgW="317160" imgH="253800" progId="Equation.DSMT4">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54550" y="5049838"/>
                        <a:ext cx="693738" cy="554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32759761"/>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490"/>
            <a:ext cx="9144000" cy="1549630"/>
          </a:xfrm>
          <a:prstGeom prst="rect">
            <a:avLst/>
          </a:prstGeom>
        </p:spPr>
      </p:pic>
      <p:pic>
        <p:nvPicPr>
          <p:cNvPr id="4" name="Picture 3"/>
          <p:cNvPicPr>
            <a:picLocks noChangeAspect="1"/>
          </p:cNvPicPr>
          <p:nvPr/>
        </p:nvPicPr>
        <p:blipFill>
          <a:blip r:embed="rId3"/>
          <a:stretch>
            <a:fillRect/>
          </a:stretch>
        </p:blipFill>
        <p:spPr>
          <a:xfrm>
            <a:off x="255178" y="1765131"/>
            <a:ext cx="1868051" cy="2232549"/>
          </a:xfrm>
          <a:prstGeom prst="rect">
            <a:avLst/>
          </a:prstGeom>
        </p:spPr>
      </p:pic>
      <p:pic>
        <p:nvPicPr>
          <p:cNvPr id="5" name="Picture 4"/>
          <p:cNvPicPr>
            <a:picLocks noChangeAspect="1"/>
          </p:cNvPicPr>
          <p:nvPr/>
        </p:nvPicPr>
        <p:blipFill>
          <a:blip r:embed="rId4"/>
          <a:stretch>
            <a:fillRect/>
          </a:stretch>
        </p:blipFill>
        <p:spPr>
          <a:xfrm>
            <a:off x="234358" y="4070143"/>
            <a:ext cx="3069458" cy="2714980"/>
          </a:xfrm>
          <a:prstGeom prst="rect">
            <a:avLst/>
          </a:prstGeom>
        </p:spPr>
      </p:pic>
      <p:pic>
        <p:nvPicPr>
          <p:cNvPr id="7" name="Picture 6"/>
          <p:cNvPicPr>
            <a:picLocks noChangeAspect="1"/>
          </p:cNvPicPr>
          <p:nvPr/>
        </p:nvPicPr>
        <p:blipFill>
          <a:blip r:embed="rId5"/>
          <a:stretch>
            <a:fillRect/>
          </a:stretch>
        </p:blipFill>
        <p:spPr>
          <a:xfrm>
            <a:off x="3693203" y="2123769"/>
            <a:ext cx="5285713" cy="4663864"/>
          </a:xfrm>
          <a:prstGeom prst="rect">
            <a:avLst/>
          </a:prstGeom>
        </p:spPr>
      </p:pic>
    </p:spTree>
    <p:extLst>
      <p:ext uri="{BB962C8B-B14F-4D97-AF65-F5344CB8AC3E}">
        <p14:creationId xmlns:p14="http://schemas.microsoft.com/office/powerpoint/2010/main" val="3574265702"/>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p:cNvPicPr>
            <a:picLocks noChangeAspect="1"/>
          </p:cNvPicPr>
          <p:nvPr/>
        </p:nvPicPr>
        <p:blipFill>
          <a:blip r:embed="rId4"/>
          <a:stretch>
            <a:fillRect/>
          </a:stretch>
        </p:blipFill>
        <p:spPr>
          <a:xfrm>
            <a:off x="0" y="6308280"/>
            <a:ext cx="9144000" cy="584200"/>
          </a:xfrm>
          <a:prstGeom prst="rect">
            <a:avLst/>
          </a:prstGeom>
        </p:spPr>
      </p:pic>
      <p:sp>
        <p:nvSpPr>
          <p:cNvPr id="7176" name="Rectangle 159"/>
          <p:cNvSpPr>
            <a:spLocks noChangeArrowheads="1"/>
          </p:cNvSpPr>
          <p:nvPr/>
        </p:nvSpPr>
        <p:spPr bwMode="auto">
          <a:xfrm>
            <a:off x="685800" y="2844800"/>
            <a:ext cx="1962150" cy="552450"/>
          </a:xfrm>
          <a:prstGeom prst="rect">
            <a:avLst/>
          </a:prstGeom>
          <a:solidFill>
            <a:schemeClr val="bg1"/>
          </a:solidFill>
          <a:ln w="9525">
            <a:miter lim="800000"/>
            <a:headEnd/>
            <a:tailEnd/>
          </a:ln>
          <a:scene3d>
            <a:camera prst="legacyObliqueTopRight">
              <a:rot lat="20999997" lon="0" rev="0"/>
            </a:camera>
            <a:lightRig rig="legacyFlat3" dir="b"/>
          </a:scene3d>
          <a:sp3d extrusionH="1801800" prstMaterial="legacyWireframe">
            <a:bevelT w="13500" h="13500" prst="angle"/>
            <a:bevelB w="13500" h="13500" prst="angle"/>
            <a:extrusionClr>
              <a:schemeClr val="bg1"/>
            </a:extrusionClr>
          </a:sp3d>
        </p:spPr>
        <p:txBody>
          <a:bodyPr wrap="none" anchor="ctr">
            <a:flatTx/>
          </a:bodyPr>
          <a:lstStyle/>
          <a:p>
            <a:endParaRPr lang="en-US"/>
          </a:p>
        </p:txBody>
      </p:sp>
      <p:sp>
        <p:nvSpPr>
          <p:cNvPr id="7177" name="Oval 166"/>
          <p:cNvSpPr>
            <a:spLocks noChangeArrowheads="1"/>
          </p:cNvSpPr>
          <p:nvPr/>
        </p:nvSpPr>
        <p:spPr bwMode="auto">
          <a:xfrm>
            <a:off x="333375" y="3289300"/>
            <a:ext cx="920750" cy="203200"/>
          </a:xfrm>
          <a:prstGeom prst="ellipse">
            <a:avLst/>
          </a:prstGeom>
          <a:solidFill>
            <a:schemeClr val="bg1"/>
          </a:solidFill>
          <a:ln w="9525">
            <a:solidFill>
              <a:srgbClr val="FF0000"/>
            </a:solidFill>
            <a:round/>
            <a:headEnd/>
            <a:tailEnd/>
          </a:ln>
        </p:spPr>
        <p:txBody>
          <a:bodyPr wrap="none" anchor="ctr"/>
          <a:lstStyle/>
          <a:p>
            <a:endParaRPr lang="en-US"/>
          </a:p>
        </p:txBody>
      </p:sp>
      <p:sp>
        <p:nvSpPr>
          <p:cNvPr id="7178" name="Rectangle 2"/>
          <p:cNvSpPr>
            <a:spLocks noGrp="1" noChangeArrowheads="1"/>
          </p:cNvSpPr>
          <p:nvPr>
            <p:ph type="title"/>
          </p:nvPr>
        </p:nvSpPr>
        <p:spPr>
          <a:xfrm>
            <a:off x="333375" y="-91170"/>
            <a:ext cx="8810625" cy="838200"/>
          </a:xfrm>
        </p:spPr>
        <p:txBody>
          <a:bodyPr>
            <a:noAutofit/>
          </a:bodyPr>
          <a:lstStyle/>
          <a:p>
            <a:r>
              <a:rPr lang="en-US" sz="3600" dirty="0" smtClean="0"/>
              <a:t>Not so simple </a:t>
            </a:r>
            <a:r>
              <a:rPr lang="en-US" sz="3600" dirty="0" err="1" smtClean="0"/>
              <a:t>Heli</a:t>
            </a:r>
            <a:r>
              <a:rPr lang="en-US" sz="3600" dirty="0" smtClean="0"/>
              <a:t>-magnet : MnO</a:t>
            </a:r>
            <a:r>
              <a:rPr lang="en-US" baseline="-25000" dirty="0" smtClean="0"/>
              <a:t>2</a:t>
            </a:r>
          </a:p>
        </p:txBody>
      </p:sp>
      <p:graphicFrame>
        <p:nvGraphicFramePr>
          <p:cNvPr id="7170" name="Object 3"/>
          <p:cNvGraphicFramePr>
            <a:graphicFrameLocks noChangeAspect="1"/>
          </p:cNvGraphicFramePr>
          <p:nvPr>
            <p:extLst>
              <p:ext uri="{D42A27DB-BD31-4B8C-83A1-F6EECF244321}">
                <p14:modId xmlns:p14="http://schemas.microsoft.com/office/powerpoint/2010/main" val="3375624376"/>
              </p:ext>
            </p:extLst>
          </p:nvPr>
        </p:nvGraphicFramePr>
        <p:xfrm>
          <a:off x="863600" y="3609670"/>
          <a:ext cx="7054850" cy="584200"/>
        </p:xfrm>
        <a:graphic>
          <a:graphicData uri="http://schemas.openxmlformats.org/presentationml/2006/ole">
            <mc:AlternateContent xmlns:mc="http://schemas.openxmlformats.org/markup-compatibility/2006">
              <mc:Choice xmlns:v="urn:schemas-microsoft-com:vml" Requires="v">
                <p:oleObj spid="_x0000_s45162" name="Equation" r:id="rId5" imgW="3047760" imgH="253800" progId="Equation.DSMT4">
                  <p:embed/>
                </p:oleObj>
              </mc:Choice>
              <mc:Fallback>
                <p:oleObj name="Equation" r:id="rId5" imgW="3047760" imgH="2538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600" y="3609670"/>
                        <a:ext cx="705485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9" name="Text Box 4"/>
          <p:cNvSpPr txBox="1">
            <a:spLocks noChangeArrowheads="1"/>
          </p:cNvSpPr>
          <p:nvPr/>
        </p:nvSpPr>
        <p:spPr bwMode="auto">
          <a:xfrm>
            <a:off x="62955" y="4710113"/>
            <a:ext cx="6946900" cy="519112"/>
          </a:xfrm>
          <a:prstGeom prst="rect">
            <a:avLst/>
          </a:prstGeom>
          <a:noFill/>
          <a:ln w="9525">
            <a:noFill/>
            <a:miter lim="800000"/>
            <a:headEnd/>
            <a:tailEnd/>
          </a:ln>
        </p:spPr>
        <p:txBody>
          <a:bodyPr wrap="none">
            <a:spAutoFit/>
          </a:bodyPr>
          <a:lstStyle/>
          <a:p>
            <a:r>
              <a:rPr lang="en-US" sz="2800" dirty="0"/>
              <a:t>Insert into diffraction cross section to obtain</a:t>
            </a:r>
          </a:p>
        </p:txBody>
      </p:sp>
      <p:graphicFrame>
        <p:nvGraphicFramePr>
          <p:cNvPr id="7171" name="Object 80"/>
          <p:cNvGraphicFramePr>
            <a:graphicFrameLocks noChangeAspect="1"/>
          </p:cNvGraphicFramePr>
          <p:nvPr>
            <p:extLst>
              <p:ext uri="{D42A27DB-BD31-4B8C-83A1-F6EECF244321}">
                <p14:modId xmlns:p14="http://schemas.microsoft.com/office/powerpoint/2010/main" val="705506758"/>
              </p:ext>
            </p:extLst>
          </p:nvPr>
        </p:nvGraphicFramePr>
        <p:xfrm>
          <a:off x="149225" y="5092700"/>
          <a:ext cx="8972550" cy="1908175"/>
        </p:xfrm>
        <a:graphic>
          <a:graphicData uri="http://schemas.openxmlformats.org/presentationml/2006/ole">
            <mc:AlternateContent xmlns:mc="http://schemas.openxmlformats.org/markup-compatibility/2006">
              <mc:Choice xmlns:v="urn:schemas-microsoft-com:vml" Requires="v">
                <p:oleObj spid="_x0000_s45163" name="Equation" r:id="rId7" imgW="3937000" imgH="825500" progId="Equation.DSMT4">
                  <p:embed/>
                </p:oleObj>
              </mc:Choice>
              <mc:Fallback>
                <p:oleObj name="Equation" r:id="rId7" imgW="3937000" imgH="825500" progId="Equation.DSMT4">
                  <p:embed/>
                  <p:pic>
                    <p:nvPicPr>
                      <p:cNvPr id="0" name=""/>
                      <p:cNvPicPr>
                        <a:picLocks noChangeAspect="1" noChangeArrowheads="1"/>
                      </p:cNvPicPr>
                      <p:nvPr/>
                    </p:nvPicPr>
                    <p:blipFill>
                      <a:blip r:embed="rId8"/>
                      <a:srcRect/>
                      <a:stretch>
                        <a:fillRect/>
                      </a:stretch>
                    </p:blipFill>
                    <p:spPr bwMode="auto">
                      <a:xfrm>
                        <a:off x="149225" y="5092700"/>
                        <a:ext cx="8972550" cy="1908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2" name="Object 81"/>
          <p:cNvGraphicFramePr>
            <a:graphicFrameLocks noChangeAspect="1"/>
          </p:cNvGraphicFramePr>
          <p:nvPr/>
        </p:nvGraphicFramePr>
        <p:xfrm>
          <a:off x="1018630" y="4194176"/>
          <a:ext cx="1819275" cy="639763"/>
        </p:xfrm>
        <a:graphic>
          <a:graphicData uri="http://schemas.openxmlformats.org/presentationml/2006/ole">
            <mc:AlternateContent xmlns:mc="http://schemas.openxmlformats.org/markup-compatibility/2006">
              <mc:Choice xmlns:v="urn:schemas-microsoft-com:vml" Requires="v">
                <p:oleObj spid="_x0000_s45164" name="Equation" r:id="rId9" imgW="609480" imgH="215640" progId="Equation.3">
                  <p:embed/>
                </p:oleObj>
              </mc:Choice>
              <mc:Fallback>
                <p:oleObj name="Equation" r:id="rId9" imgW="609480" imgH="2156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8630" y="4194176"/>
                        <a:ext cx="1819275" cy="639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80" name="Text Box 82"/>
          <p:cNvSpPr txBox="1">
            <a:spLocks noChangeArrowheads="1"/>
          </p:cNvSpPr>
          <p:nvPr/>
        </p:nvSpPr>
        <p:spPr bwMode="auto">
          <a:xfrm>
            <a:off x="2917280" y="4270376"/>
            <a:ext cx="838200" cy="519113"/>
          </a:xfrm>
          <a:prstGeom prst="rect">
            <a:avLst/>
          </a:prstGeom>
          <a:noFill/>
          <a:ln w="9525">
            <a:noFill/>
            <a:miter lim="800000"/>
            <a:headEnd/>
            <a:tailEnd/>
          </a:ln>
        </p:spPr>
        <p:txBody>
          <a:bodyPr wrap="none">
            <a:spAutoFit/>
          </a:bodyPr>
          <a:lstStyle/>
          <a:p>
            <a:r>
              <a:rPr lang="en-US" sz="2800"/>
              <a:t>and </a:t>
            </a:r>
          </a:p>
        </p:txBody>
      </p:sp>
      <p:graphicFrame>
        <p:nvGraphicFramePr>
          <p:cNvPr id="7173" name="Object 83"/>
          <p:cNvGraphicFramePr>
            <a:graphicFrameLocks noChangeAspect="1"/>
          </p:cNvGraphicFramePr>
          <p:nvPr/>
        </p:nvGraphicFramePr>
        <p:xfrm>
          <a:off x="3671888" y="4217988"/>
          <a:ext cx="1857375" cy="609600"/>
        </p:xfrm>
        <a:graphic>
          <a:graphicData uri="http://schemas.openxmlformats.org/presentationml/2006/ole">
            <mc:AlternateContent xmlns:mc="http://schemas.openxmlformats.org/markup-compatibility/2006">
              <mc:Choice xmlns:v="urn:schemas-microsoft-com:vml" Requires="v">
                <p:oleObj spid="_x0000_s45165" name="Equation" r:id="rId11" imgW="698400" imgH="228600" progId="Equation.DSMT4">
                  <p:embed/>
                </p:oleObj>
              </mc:Choice>
              <mc:Fallback>
                <p:oleObj name="Equation" r:id="rId11" imgW="698400" imgH="2286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71888" y="4217988"/>
                        <a:ext cx="185737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81" name="Text Box 84"/>
          <p:cNvSpPr txBox="1">
            <a:spLocks noChangeArrowheads="1"/>
          </p:cNvSpPr>
          <p:nvPr/>
        </p:nvSpPr>
        <p:spPr bwMode="auto">
          <a:xfrm>
            <a:off x="5584280" y="4232276"/>
            <a:ext cx="3486150" cy="519113"/>
          </a:xfrm>
          <a:prstGeom prst="rect">
            <a:avLst/>
          </a:prstGeom>
          <a:noFill/>
          <a:ln w="9525">
            <a:noFill/>
            <a:miter lim="800000"/>
            <a:headEnd/>
            <a:tailEnd/>
          </a:ln>
        </p:spPr>
        <p:txBody>
          <a:bodyPr wrap="none">
            <a:spAutoFit/>
          </a:bodyPr>
          <a:lstStyle/>
          <a:p>
            <a:r>
              <a:rPr lang="en-US" sz="2800"/>
              <a:t>characterize structure</a:t>
            </a:r>
          </a:p>
        </p:txBody>
      </p:sp>
      <p:grpSp>
        <p:nvGrpSpPr>
          <p:cNvPr id="7182" name="Group 109"/>
          <p:cNvGrpSpPr>
            <a:grpSpLocks/>
          </p:cNvGrpSpPr>
          <p:nvPr/>
        </p:nvGrpSpPr>
        <p:grpSpPr bwMode="auto">
          <a:xfrm>
            <a:off x="5356225" y="882650"/>
            <a:ext cx="3143250" cy="2514600"/>
            <a:chOff x="3374" y="556"/>
            <a:chExt cx="1980" cy="1584"/>
          </a:xfrm>
        </p:grpSpPr>
        <p:sp>
          <p:nvSpPr>
            <p:cNvPr id="7243" name="Rectangle 89"/>
            <p:cNvSpPr>
              <a:spLocks noChangeArrowheads="1"/>
            </p:cNvSpPr>
            <p:nvPr/>
          </p:nvSpPr>
          <p:spPr bwMode="auto">
            <a:xfrm>
              <a:off x="3770" y="1612"/>
              <a:ext cx="396" cy="52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244" name="Rectangle 90"/>
            <p:cNvSpPr>
              <a:spLocks noChangeArrowheads="1"/>
            </p:cNvSpPr>
            <p:nvPr/>
          </p:nvSpPr>
          <p:spPr bwMode="auto">
            <a:xfrm>
              <a:off x="4166" y="1612"/>
              <a:ext cx="396" cy="52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245" name="Rectangle 91"/>
            <p:cNvSpPr>
              <a:spLocks noChangeArrowheads="1"/>
            </p:cNvSpPr>
            <p:nvPr/>
          </p:nvSpPr>
          <p:spPr bwMode="auto">
            <a:xfrm>
              <a:off x="4562" y="1612"/>
              <a:ext cx="396" cy="52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246" name="Rectangle 92"/>
            <p:cNvSpPr>
              <a:spLocks noChangeArrowheads="1"/>
            </p:cNvSpPr>
            <p:nvPr/>
          </p:nvSpPr>
          <p:spPr bwMode="auto">
            <a:xfrm>
              <a:off x="4958" y="1612"/>
              <a:ext cx="396" cy="52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247" name="Rectangle 95"/>
            <p:cNvSpPr>
              <a:spLocks noChangeArrowheads="1"/>
            </p:cNvSpPr>
            <p:nvPr/>
          </p:nvSpPr>
          <p:spPr bwMode="auto">
            <a:xfrm>
              <a:off x="3770" y="1084"/>
              <a:ext cx="396" cy="52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248" name="Rectangle 96"/>
            <p:cNvSpPr>
              <a:spLocks noChangeArrowheads="1"/>
            </p:cNvSpPr>
            <p:nvPr/>
          </p:nvSpPr>
          <p:spPr bwMode="auto">
            <a:xfrm>
              <a:off x="4166" y="1084"/>
              <a:ext cx="396" cy="52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249" name="Rectangle 97"/>
            <p:cNvSpPr>
              <a:spLocks noChangeArrowheads="1"/>
            </p:cNvSpPr>
            <p:nvPr/>
          </p:nvSpPr>
          <p:spPr bwMode="auto">
            <a:xfrm>
              <a:off x="4562" y="1084"/>
              <a:ext cx="396" cy="52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250" name="Rectangle 98"/>
            <p:cNvSpPr>
              <a:spLocks noChangeArrowheads="1"/>
            </p:cNvSpPr>
            <p:nvPr/>
          </p:nvSpPr>
          <p:spPr bwMode="auto">
            <a:xfrm>
              <a:off x="4958" y="1084"/>
              <a:ext cx="396" cy="52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251" name="Rectangle 100"/>
            <p:cNvSpPr>
              <a:spLocks noChangeArrowheads="1"/>
            </p:cNvSpPr>
            <p:nvPr/>
          </p:nvSpPr>
          <p:spPr bwMode="auto">
            <a:xfrm>
              <a:off x="3770" y="556"/>
              <a:ext cx="396" cy="52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252" name="Rectangle 101"/>
            <p:cNvSpPr>
              <a:spLocks noChangeArrowheads="1"/>
            </p:cNvSpPr>
            <p:nvPr/>
          </p:nvSpPr>
          <p:spPr bwMode="auto">
            <a:xfrm>
              <a:off x="4166" y="556"/>
              <a:ext cx="396" cy="52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253" name="Rectangle 102"/>
            <p:cNvSpPr>
              <a:spLocks noChangeArrowheads="1"/>
            </p:cNvSpPr>
            <p:nvPr/>
          </p:nvSpPr>
          <p:spPr bwMode="auto">
            <a:xfrm>
              <a:off x="4562" y="556"/>
              <a:ext cx="396" cy="52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254" name="Rectangle 103"/>
            <p:cNvSpPr>
              <a:spLocks noChangeArrowheads="1"/>
            </p:cNvSpPr>
            <p:nvPr/>
          </p:nvSpPr>
          <p:spPr bwMode="auto">
            <a:xfrm>
              <a:off x="4958" y="556"/>
              <a:ext cx="396" cy="52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255" name="Rectangle 106"/>
            <p:cNvSpPr>
              <a:spLocks noChangeArrowheads="1"/>
            </p:cNvSpPr>
            <p:nvPr/>
          </p:nvSpPr>
          <p:spPr bwMode="auto">
            <a:xfrm>
              <a:off x="3374" y="1612"/>
              <a:ext cx="396" cy="52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256" name="Rectangle 107"/>
            <p:cNvSpPr>
              <a:spLocks noChangeArrowheads="1"/>
            </p:cNvSpPr>
            <p:nvPr/>
          </p:nvSpPr>
          <p:spPr bwMode="auto">
            <a:xfrm>
              <a:off x="3374" y="1084"/>
              <a:ext cx="396" cy="52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257" name="Rectangle 108"/>
            <p:cNvSpPr>
              <a:spLocks noChangeArrowheads="1"/>
            </p:cNvSpPr>
            <p:nvPr/>
          </p:nvSpPr>
          <p:spPr bwMode="auto">
            <a:xfrm>
              <a:off x="3374" y="556"/>
              <a:ext cx="396" cy="528"/>
            </a:xfrm>
            <a:prstGeom prst="rect">
              <a:avLst/>
            </a:prstGeom>
            <a:solidFill>
              <a:schemeClr val="bg1"/>
            </a:solidFill>
            <a:ln w="9525">
              <a:solidFill>
                <a:schemeClr val="tx1"/>
              </a:solidFill>
              <a:miter lim="800000"/>
              <a:headEnd/>
              <a:tailEnd/>
            </a:ln>
          </p:spPr>
          <p:txBody>
            <a:bodyPr wrap="none" anchor="ctr"/>
            <a:lstStyle/>
            <a:p>
              <a:endParaRPr lang="en-US"/>
            </a:p>
          </p:txBody>
        </p:sp>
      </p:grpSp>
      <p:sp>
        <p:nvSpPr>
          <p:cNvPr id="7183" name="Oval 110"/>
          <p:cNvSpPr>
            <a:spLocks noChangeAspect="1" noChangeArrowheads="1"/>
          </p:cNvSpPr>
          <p:nvPr/>
        </p:nvSpPr>
        <p:spPr bwMode="auto">
          <a:xfrm>
            <a:off x="5318125" y="3308350"/>
            <a:ext cx="146050" cy="146050"/>
          </a:xfrm>
          <a:prstGeom prst="ellipse">
            <a:avLst/>
          </a:prstGeom>
          <a:solidFill>
            <a:schemeClr val="tx1"/>
          </a:solidFill>
          <a:ln w="9525">
            <a:solidFill>
              <a:schemeClr val="tx1"/>
            </a:solidFill>
            <a:round/>
            <a:headEnd/>
            <a:tailEnd/>
          </a:ln>
        </p:spPr>
        <p:txBody>
          <a:bodyPr wrap="none" anchor="ctr"/>
          <a:lstStyle/>
          <a:p>
            <a:endParaRPr lang="en-US"/>
          </a:p>
        </p:txBody>
      </p:sp>
      <p:sp>
        <p:nvSpPr>
          <p:cNvPr id="7184" name="Oval 111"/>
          <p:cNvSpPr>
            <a:spLocks noChangeAspect="1" noChangeArrowheads="1"/>
          </p:cNvSpPr>
          <p:nvPr/>
        </p:nvSpPr>
        <p:spPr bwMode="auto">
          <a:xfrm>
            <a:off x="6543675" y="3308350"/>
            <a:ext cx="146050" cy="146050"/>
          </a:xfrm>
          <a:prstGeom prst="ellipse">
            <a:avLst/>
          </a:prstGeom>
          <a:solidFill>
            <a:schemeClr val="tx1"/>
          </a:solidFill>
          <a:ln w="9525">
            <a:solidFill>
              <a:schemeClr val="tx1"/>
            </a:solidFill>
            <a:round/>
            <a:headEnd/>
            <a:tailEnd/>
          </a:ln>
        </p:spPr>
        <p:txBody>
          <a:bodyPr wrap="none" anchor="ctr"/>
          <a:lstStyle/>
          <a:p>
            <a:endParaRPr lang="en-US"/>
          </a:p>
        </p:txBody>
      </p:sp>
      <p:sp>
        <p:nvSpPr>
          <p:cNvPr id="7185" name="Oval 112"/>
          <p:cNvSpPr>
            <a:spLocks noChangeAspect="1" noChangeArrowheads="1"/>
          </p:cNvSpPr>
          <p:nvPr/>
        </p:nvSpPr>
        <p:spPr bwMode="auto">
          <a:xfrm>
            <a:off x="7800975" y="3308350"/>
            <a:ext cx="146050" cy="146050"/>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7186" name="Group 120"/>
          <p:cNvGrpSpPr>
            <a:grpSpLocks/>
          </p:cNvGrpSpPr>
          <p:nvPr/>
        </p:nvGrpSpPr>
        <p:grpSpPr bwMode="auto">
          <a:xfrm>
            <a:off x="5918200" y="2476500"/>
            <a:ext cx="2628900" cy="146050"/>
            <a:chOff x="3728" y="1560"/>
            <a:chExt cx="1656" cy="92"/>
          </a:xfrm>
        </p:grpSpPr>
        <p:sp>
          <p:nvSpPr>
            <p:cNvPr id="7240" name="Oval 113"/>
            <p:cNvSpPr>
              <a:spLocks noChangeAspect="1" noChangeArrowheads="1"/>
            </p:cNvSpPr>
            <p:nvPr/>
          </p:nvSpPr>
          <p:spPr bwMode="auto">
            <a:xfrm>
              <a:off x="3728" y="1560"/>
              <a:ext cx="92" cy="92"/>
            </a:xfrm>
            <a:prstGeom prst="ellipse">
              <a:avLst/>
            </a:prstGeom>
            <a:solidFill>
              <a:schemeClr val="tx1"/>
            </a:solidFill>
            <a:ln w="9525">
              <a:solidFill>
                <a:schemeClr val="tx1"/>
              </a:solidFill>
              <a:round/>
              <a:headEnd/>
              <a:tailEnd/>
            </a:ln>
          </p:spPr>
          <p:txBody>
            <a:bodyPr wrap="none" anchor="ctr"/>
            <a:lstStyle/>
            <a:p>
              <a:endParaRPr lang="en-US"/>
            </a:p>
          </p:txBody>
        </p:sp>
        <p:sp>
          <p:nvSpPr>
            <p:cNvPr id="7241" name="Oval 114"/>
            <p:cNvSpPr>
              <a:spLocks noChangeAspect="1" noChangeArrowheads="1"/>
            </p:cNvSpPr>
            <p:nvPr/>
          </p:nvSpPr>
          <p:spPr bwMode="auto">
            <a:xfrm>
              <a:off x="4500" y="1560"/>
              <a:ext cx="92" cy="92"/>
            </a:xfrm>
            <a:prstGeom prst="ellipse">
              <a:avLst/>
            </a:prstGeom>
            <a:solidFill>
              <a:schemeClr val="tx1"/>
            </a:solidFill>
            <a:ln w="9525">
              <a:solidFill>
                <a:schemeClr val="tx1"/>
              </a:solidFill>
              <a:round/>
              <a:headEnd/>
              <a:tailEnd/>
            </a:ln>
          </p:spPr>
          <p:txBody>
            <a:bodyPr wrap="none" anchor="ctr"/>
            <a:lstStyle/>
            <a:p>
              <a:endParaRPr lang="en-US"/>
            </a:p>
          </p:txBody>
        </p:sp>
        <p:sp>
          <p:nvSpPr>
            <p:cNvPr id="7242" name="Oval 115"/>
            <p:cNvSpPr>
              <a:spLocks noChangeAspect="1" noChangeArrowheads="1"/>
            </p:cNvSpPr>
            <p:nvPr/>
          </p:nvSpPr>
          <p:spPr bwMode="auto">
            <a:xfrm>
              <a:off x="5292" y="1560"/>
              <a:ext cx="92" cy="92"/>
            </a:xfrm>
            <a:prstGeom prst="ellipse">
              <a:avLst/>
            </a:prstGeom>
            <a:solidFill>
              <a:schemeClr val="tx1"/>
            </a:solidFill>
            <a:ln w="9525">
              <a:solidFill>
                <a:schemeClr val="tx1"/>
              </a:solidFill>
              <a:round/>
              <a:headEnd/>
              <a:tailEnd/>
            </a:ln>
          </p:spPr>
          <p:txBody>
            <a:bodyPr wrap="none" anchor="ctr"/>
            <a:lstStyle/>
            <a:p>
              <a:endParaRPr lang="en-US"/>
            </a:p>
          </p:txBody>
        </p:sp>
      </p:grpSp>
      <p:sp>
        <p:nvSpPr>
          <p:cNvPr id="7187" name="Oval 116"/>
          <p:cNvSpPr>
            <a:spLocks noChangeAspect="1" noChangeArrowheads="1"/>
          </p:cNvSpPr>
          <p:nvPr/>
        </p:nvSpPr>
        <p:spPr bwMode="auto">
          <a:xfrm>
            <a:off x="5318125" y="1631950"/>
            <a:ext cx="146050" cy="146050"/>
          </a:xfrm>
          <a:prstGeom prst="ellipse">
            <a:avLst/>
          </a:prstGeom>
          <a:solidFill>
            <a:schemeClr val="tx1"/>
          </a:solidFill>
          <a:ln w="9525">
            <a:solidFill>
              <a:schemeClr val="tx1"/>
            </a:solidFill>
            <a:round/>
            <a:headEnd/>
            <a:tailEnd/>
          </a:ln>
        </p:spPr>
        <p:txBody>
          <a:bodyPr wrap="none" anchor="ctr"/>
          <a:lstStyle/>
          <a:p>
            <a:endParaRPr lang="en-US"/>
          </a:p>
        </p:txBody>
      </p:sp>
      <p:sp>
        <p:nvSpPr>
          <p:cNvPr id="7188" name="Oval 117"/>
          <p:cNvSpPr>
            <a:spLocks noChangeAspect="1" noChangeArrowheads="1"/>
          </p:cNvSpPr>
          <p:nvPr/>
        </p:nvSpPr>
        <p:spPr bwMode="auto">
          <a:xfrm>
            <a:off x="6543675" y="1631950"/>
            <a:ext cx="146050" cy="146050"/>
          </a:xfrm>
          <a:prstGeom prst="ellipse">
            <a:avLst/>
          </a:prstGeom>
          <a:solidFill>
            <a:schemeClr val="tx1"/>
          </a:solidFill>
          <a:ln w="9525">
            <a:solidFill>
              <a:schemeClr val="tx1"/>
            </a:solidFill>
            <a:round/>
            <a:headEnd/>
            <a:tailEnd/>
          </a:ln>
        </p:spPr>
        <p:txBody>
          <a:bodyPr wrap="none" anchor="ctr"/>
          <a:lstStyle/>
          <a:p>
            <a:endParaRPr lang="en-US"/>
          </a:p>
        </p:txBody>
      </p:sp>
      <p:sp>
        <p:nvSpPr>
          <p:cNvPr id="7189" name="Oval 118"/>
          <p:cNvSpPr>
            <a:spLocks noChangeAspect="1" noChangeArrowheads="1"/>
          </p:cNvSpPr>
          <p:nvPr/>
        </p:nvSpPr>
        <p:spPr bwMode="auto">
          <a:xfrm>
            <a:off x="7800975" y="1631950"/>
            <a:ext cx="146050" cy="146050"/>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7190" name="Group 121"/>
          <p:cNvGrpSpPr>
            <a:grpSpLocks/>
          </p:cNvGrpSpPr>
          <p:nvPr/>
        </p:nvGrpSpPr>
        <p:grpSpPr bwMode="auto">
          <a:xfrm>
            <a:off x="5927725" y="806450"/>
            <a:ext cx="2628900" cy="146050"/>
            <a:chOff x="3728" y="1560"/>
            <a:chExt cx="1656" cy="92"/>
          </a:xfrm>
        </p:grpSpPr>
        <p:sp>
          <p:nvSpPr>
            <p:cNvPr id="7237" name="Oval 122"/>
            <p:cNvSpPr>
              <a:spLocks noChangeAspect="1" noChangeArrowheads="1"/>
            </p:cNvSpPr>
            <p:nvPr/>
          </p:nvSpPr>
          <p:spPr bwMode="auto">
            <a:xfrm>
              <a:off x="3728" y="1560"/>
              <a:ext cx="92" cy="92"/>
            </a:xfrm>
            <a:prstGeom prst="ellipse">
              <a:avLst/>
            </a:prstGeom>
            <a:solidFill>
              <a:schemeClr val="tx1"/>
            </a:solidFill>
            <a:ln w="9525">
              <a:solidFill>
                <a:schemeClr val="tx1"/>
              </a:solidFill>
              <a:round/>
              <a:headEnd/>
              <a:tailEnd/>
            </a:ln>
          </p:spPr>
          <p:txBody>
            <a:bodyPr wrap="none" anchor="ctr"/>
            <a:lstStyle/>
            <a:p>
              <a:endParaRPr lang="en-US"/>
            </a:p>
          </p:txBody>
        </p:sp>
        <p:sp>
          <p:nvSpPr>
            <p:cNvPr id="7238" name="Oval 123"/>
            <p:cNvSpPr>
              <a:spLocks noChangeAspect="1" noChangeArrowheads="1"/>
            </p:cNvSpPr>
            <p:nvPr/>
          </p:nvSpPr>
          <p:spPr bwMode="auto">
            <a:xfrm>
              <a:off x="4500" y="1560"/>
              <a:ext cx="92" cy="92"/>
            </a:xfrm>
            <a:prstGeom prst="ellipse">
              <a:avLst/>
            </a:prstGeom>
            <a:solidFill>
              <a:schemeClr val="tx1"/>
            </a:solidFill>
            <a:ln w="9525">
              <a:solidFill>
                <a:schemeClr val="tx1"/>
              </a:solidFill>
              <a:round/>
              <a:headEnd/>
              <a:tailEnd/>
            </a:ln>
          </p:spPr>
          <p:txBody>
            <a:bodyPr wrap="none" anchor="ctr"/>
            <a:lstStyle/>
            <a:p>
              <a:endParaRPr lang="en-US"/>
            </a:p>
          </p:txBody>
        </p:sp>
        <p:sp>
          <p:nvSpPr>
            <p:cNvPr id="7239" name="Oval 124"/>
            <p:cNvSpPr>
              <a:spLocks noChangeAspect="1" noChangeArrowheads="1"/>
            </p:cNvSpPr>
            <p:nvPr/>
          </p:nvSpPr>
          <p:spPr bwMode="auto">
            <a:xfrm>
              <a:off x="5292" y="1560"/>
              <a:ext cx="92" cy="92"/>
            </a:xfrm>
            <a:prstGeom prst="ellipse">
              <a:avLst/>
            </a:prstGeom>
            <a:solidFill>
              <a:schemeClr val="tx1"/>
            </a:solidFill>
            <a:ln w="9525">
              <a:solidFill>
                <a:schemeClr val="tx1"/>
              </a:solidFill>
              <a:round/>
              <a:headEnd/>
              <a:tailEnd/>
            </a:ln>
          </p:spPr>
          <p:txBody>
            <a:bodyPr wrap="none" anchor="ctr"/>
            <a:lstStyle/>
            <a:p>
              <a:endParaRPr lang="en-US"/>
            </a:p>
          </p:txBody>
        </p:sp>
      </p:grpSp>
      <p:sp>
        <p:nvSpPr>
          <p:cNvPr id="7191" name="Oval 127"/>
          <p:cNvSpPr>
            <a:spLocks noChangeAspect="1" noChangeArrowheads="1"/>
          </p:cNvSpPr>
          <p:nvPr/>
        </p:nvSpPr>
        <p:spPr bwMode="auto">
          <a:xfrm>
            <a:off x="6543675" y="2736850"/>
            <a:ext cx="146050" cy="146050"/>
          </a:xfrm>
          <a:prstGeom prst="ellipse">
            <a:avLst/>
          </a:prstGeom>
          <a:solidFill>
            <a:srgbClr val="FFFF00"/>
          </a:solidFill>
          <a:ln w="9525">
            <a:solidFill>
              <a:schemeClr val="tx1"/>
            </a:solidFill>
            <a:round/>
            <a:headEnd/>
            <a:tailEnd/>
          </a:ln>
        </p:spPr>
        <p:txBody>
          <a:bodyPr wrap="none" anchor="ctr"/>
          <a:lstStyle/>
          <a:p>
            <a:endParaRPr lang="en-US"/>
          </a:p>
        </p:txBody>
      </p:sp>
      <p:sp>
        <p:nvSpPr>
          <p:cNvPr id="7192" name="Oval 128"/>
          <p:cNvSpPr>
            <a:spLocks noChangeAspect="1" noChangeArrowheads="1"/>
          </p:cNvSpPr>
          <p:nvPr/>
        </p:nvSpPr>
        <p:spPr bwMode="auto">
          <a:xfrm>
            <a:off x="6543675" y="2216150"/>
            <a:ext cx="146050" cy="146050"/>
          </a:xfrm>
          <a:prstGeom prst="ellipse">
            <a:avLst/>
          </a:prstGeom>
          <a:solidFill>
            <a:srgbClr val="FFFF00"/>
          </a:solidFill>
          <a:ln w="9525">
            <a:solidFill>
              <a:schemeClr val="tx1"/>
            </a:solidFill>
            <a:round/>
            <a:headEnd/>
            <a:tailEnd/>
          </a:ln>
        </p:spPr>
        <p:txBody>
          <a:bodyPr wrap="none" anchor="ctr"/>
          <a:lstStyle/>
          <a:p>
            <a:endParaRPr lang="en-US"/>
          </a:p>
        </p:txBody>
      </p:sp>
      <p:sp>
        <p:nvSpPr>
          <p:cNvPr id="7193" name="Oval 131"/>
          <p:cNvSpPr>
            <a:spLocks noChangeAspect="1" noChangeArrowheads="1"/>
          </p:cNvSpPr>
          <p:nvPr/>
        </p:nvSpPr>
        <p:spPr bwMode="auto">
          <a:xfrm>
            <a:off x="5318125" y="2736850"/>
            <a:ext cx="146050" cy="146050"/>
          </a:xfrm>
          <a:prstGeom prst="ellipse">
            <a:avLst/>
          </a:prstGeom>
          <a:solidFill>
            <a:srgbClr val="FFFF00"/>
          </a:solidFill>
          <a:ln w="9525">
            <a:solidFill>
              <a:schemeClr val="tx1"/>
            </a:solidFill>
            <a:round/>
            <a:headEnd/>
            <a:tailEnd/>
          </a:ln>
        </p:spPr>
        <p:txBody>
          <a:bodyPr wrap="none" anchor="ctr"/>
          <a:lstStyle/>
          <a:p>
            <a:endParaRPr lang="en-US"/>
          </a:p>
        </p:txBody>
      </p:sp>
      <p:sp>
        <p:nvSpPr>
          <p:cNvPr id="7194" name="Oval 132"/>
          <p:cNvSpPr>
            <a:spLocks noChangeAspect="1" noChangeArrowheads="1"/>
          </p:cNvSpPr>
          <p:nvPr/>
        </p:nvSpPr>
        <p:spPr bwMode="auto">
          <a:xfrm>
            <a:off x="5318125" y="2216150"/>
            <a:ext cx="146050" cy="146050"/>
          </a:xfrm>
          <a:prstGeom prst="ellipse">
            <a:avLst/>
          </a:prstGeom>
          <a:solidFill>
            <a:srgbClr val="FFFF00"/>
          </a:solidFill>
          <a:ln w="9525">
            <a:solidFill>
              <a:schemeClr val="tx1"/>
            </a:solidFill>
            <a:round/>
            <a:headEnd/>
            <a:tailEnd/>
          </a:ln>
        </p:spPr>
        <p:txBody>
          <a:bodyPr wrap="none" anchor="ctr"/>
          <a:lstStyle/>
          <a:p>
            <a:endParaRPr lang="en-US"/>
          </a:p>
        </p:txBody>
      </p:sp>
      <p:sp>
        <p:nvSpPr>
          <p:cNvPr id="7195" name="Oval 134"/>
          <p:cNvSpPr>
            <a:spLocks noChangeAspect="1" noChangeArrowheads="1"/>
          </p:cNvSpPr>
          <p:nvPr/>
        </p:nvSpPr>
        <p:spPr bwMode="auto">
          <a:xfrm>
            <a:off x="7800975" y="2705100"/>
            <a:ext cx="146050" cy="146050"/>
          </a:xfrm>
          <a:prstGeom prst="ellipse">
            <a:avLst/>
          </a:prstGeom>
          <a:solidFill>
            <a:srgbClr val="FFFF00"/>
          </a:solidFill>
          <a:ln w="9525">
            <a:solidFill>
              <a:schemeClr val="tx1"/>
            </a:solidFill>
            <a:round/>
            <a:headEnd/>
            <a:tailEnd/>
          </a:ln>
        </p:spPr>
        <p:txBody>
          <a:bodyPr wrap="none" anchor="ctr"/>
          <a:lstStyle/>
          <a:p>
            <a:endParaRPr lang="en-US"/>
          </a:p>
        </p:txBody>
      </p:sp>
      <p:sp>
        <p:nvSpPr>
          <p:cNvPr id="7196" name="Oval 135"/>
          <p:cNvSpPr>
            <a:spLocks noChangeAspect="1" noChangeArrowheads="1"/>
          </p:cNvSpPr>
          <p:nvPr/>
        </p:nvSpPr>
        <p:spPr bwMode="auto">
          <a:xfrm>
            <a:off x="7800975" y="2184400"/>
            <a:ext cx="146050" cy="146050"/>
          </a:xfrm>
          <a:prstGeom prst="ellipse">
            <a:avLst/>
          </a:prstGeom>
          <a:solidFill>
            <a:srgbClr val="FFFF00"/>
          </a:solidFill>
          <a:ln w="9525">
            <a:solidFill>
              <a:schemeClr val="tx1"/>
            </a:solidFill>
            <a:round/>
            <a:headEnd/>
            <a:tailEnd/>
          </a:ln>
        </p:spPr>
        <p:txBody>
          <a:bodyPr wrap="none" anchor="ctr"/>
          <a:lstStyle/>
          <a:p>
            <a:endParaRPr lang="en-US"/>
          </a:p>
        </p:txBody>
      </p:sp>
      <p:grpSp>
        <p:nvGrpSpPr>
          <p:cNvPr id="7197" name="Group 137"/>
          <p:cNvGrpSpPr>
            <a:grpSpLocks/>
          </p:cNvGrpSpPr>
          <p:nvPr/>
        </p:nvGrpSpPr>
        <p:grpSpPr bwMode="auto">
          <a:xfrm>
            <a:off x="5927725" y="1384300"/>
            <a:ext cx="2628900" cy="698500"/>
            <a:chOff x="3350" y="1376"/>
            <a:chExt cx="1656" cy="440"/>
          </a:xfrm>
        </p:grpSpPr>
        <p:grpSp>
          <p:nvGrpSpPr>
            <p:cNvPr id="7228" name="Group 138"/>
            <p:cNvGrpSpPr>
              <a:grpSpLocks/>
            </p:cNvGrpSpPr>
            <p:nvPr/>
          </p:nvGrpSpPr>
          <p:grpSpPr bwMode="auto">
            <a:xfrm>
              <a:off x="4122" y="1396"/>
              <a:ext cx="92" cy="420"/>
              <a:chOff x="4122" y="1396"/>
              <a:chExt cx="92" cy="420"/>
            </a:xfrm>
          </p:grpSpPr>
          <p:sp>
            <p:nvSpPr>
              <p:cNvPr id="7235" name="Oval 139"/>
              <p:cNvSpPr>
                <a:spLocks noChangeAspect="1" noChangeArrowheads="1"/>
              </p:cNvSpPr>
              <p:nvPr/>
            </p:nvSpPr>
            <p:spPr bwMode="auto">
              <a:xfrm>
                <a:off x="4122" y="1724"/>
                <a:ext cx="92" cy="92"/>
              </a:xfrm>
              <a:prstGeom prst="ellipse">
                <a:avLst/>
              </a:prstGeom>
              <a:solidFill>
                <a:srgbClr val="FFFF00"/>
              </a:solidFill>
              <a:ln w="9525">
                <a:solidFill>
                  <a:schemeClr val="tx1"/>
                </a:solidFill>
                <a:round/>
                <a:headEnd/>
                <a:tailEnd/>
              </a:ln>
            </p:spPr>
            <p:txBody>
              <a:bodyPr wrap="none" anchor="ctr"/>
              <a:lstStyle/>
              <a:p>
                <a:endParaRPr lang="en-US"/>
              </a:p>
            </p:txBody>
          </p:sp>
          <p:sp>
            <p:nvSpPr>
              <p:cNvPr id="7236" name="Oval 140"/>
              <p:cNvSpPr>
                <a:spLocks noChangeAspect="1" noChangeArrowheads="1"/>
              </p:cNvSpPr>
              <p:nvPr/>
            </p:nvSpPr>
            <p:spPr bwMode="auto">
              <a:xfrm>
                <a:off x="4122" y="1396"/>
                <a:ext cx="92" cy="92"/>
              </a:xfrm>
              <a:prstGeom prst="ellipse">
                <a:avLst/>
              </a:prstGeom>
              <a:solidFill>
                <a:srgbClr val="FFFF00"/>
              </a:solidFill>
              <a:ln w="9525">
                <a:solidFill>
                  <a:schemeClr val="tx1"/>
                </a:solidFill>
                <a:round/>
                <a:headEnd/>
                <a:tailEnd/>
              </a:ln>
            </p:spPr>
            <p:txBody>
              <a:bodyPr wrap="none" anchor="ctr"/>
              <a:lstStyle/>
              <a:p>
                <a:endParaRPr lang="en-US"/>
              </a:p>
            </p:txBody>
          </p:sp>
        </p:grpSp>
        <p:grpSp>
          <p:nvGrpSpPr>
            <p:cNvPr id="7229" name="Group 141"/>
            <p:cNvGrpSpPr>
              <a:grpSpLocks/>
            </p:cNvGrpSpPr>
            <p:nvPr/>
          </p:nvGrpSpPr>
          <p:grpSpPr bwMode="auto">
            <a:xfrm>
              <a:off x="3350" y="1396"/>
              <a:ext cx="92" cy="420"/>
              <a:chOff x="4122" y="1396"/>
              <a:chExt cx="92" cy="420"/>
            </a:xfrm>
          </p:grpSpPr>
          <p:sp>
            <p:nvSpPr>
              <p:cNvPr id="7233" name="Oval 142"/>
              <p:cNvSpPr>
                <a:spLocks noChangeAspect="1" noChangeArrowheads="1"/>
              </p:cNvSpPr>
              <p:nvPr/>
            </p:nvSpPr>
            <p:spPr bwMode="auto">
              <a:xfrm>
                <a:off x="4122" y="1724"/>
                <a:ext cx="92" cy="92"/>
              </a:xfrm>
              <a:prstGeom prst="ellipse">
                <a:avLst/>
              </a:prstGeom>
              <a:solidFill>
                <a:srgbClr val="FFFF00"/>
              </a:solidFill>
              <a:ln w="9525">
                <a:solidFill>
                  <a:schemeClr val="tx1"/>
                </a:solidFill>
                <a:round/>
                <a:headEnd/>
                <a:tailEnd/>
              </a:ln>
            </p:spPr>
            <p:txBody>
              <a:bodyPr wrap="none" anchor="ctr"/>
              <a:lstStyle/>
              <a:p>
                <a:endParaRPr lang="en-US"/>
              </a:p>
            </p:txBody>
          </p:sp>
          <p:sp>
            <p:nvSpPr>
              <p:cNvPr id="7234" name="Oval 143"/>
              <p:cNvSpPr>
                <a:spLocks noChangeAspect="1" noChangeArrowheads="1"/>
              </p:cNvSpPr>
              <p:nvPr/>
            </p:nvSpPr>
            <p:spPr bwMode="auto">
              <a:xfrm>
                <a:off x="4122" y="1396"/>
                <a:ext cx="92" cy="92"/>
              </a:xfrm>
              <a:prstGeom prst="ellipse">
                <a:avLst/>
              </a:prstGeom>
              <a:solidFill>
                <a:srgbClr val="FFFF00"/>
              </a:solidFill>
              <a:ln w="9525">
                <a:solidFill>
                  <a:schemeClr val="tx1"/>
                </a:solidFill>
                <a:round/>
                <a:headEnd/>
                <a:tailEnd/>
              </a:ln>
            </p:spPr>
            <p:txBody>
              <a:bodyPr wrap="none" anchor="ctr"/>
              <a:lstStyle/>
              <a:p>
                <a:endParaRPr lang="en-US"/>
              </a:p>
            </p:txBody>
          </p:sp>
        </p:grpSp>
        <p:grpSp>
          <p:nvGrpSpPr>
            <p:cNvPr id="7230" name="Group 144"/>
            <p:cNvGrpSpPr>
              <a:grpSpLocks/>
            </p:cNvGrpSpPr>
            <p:nvPr/>
          </p:nvGrpSpPr>
          <p:grpSpPr bwMode="auto">
            <a:xfrm>
              <a:off x="4914" y="1376"/>
              <a:ext cx="92" cy="420"/>
              <a:chOff x="4122" y="1396"/>
              <a:chExt cx="92" cy="420"/>
            </a:xfrm>
          </p:grpSpPr>
          <p:sp>
            <p:nvSpPr>
              <p:cNvPr id="7231" name="Oval 145"/>
              <p:cNvSpPr>
                <a:spLocks noChangeAspect="1" noChangeArrowheads="1"/>
              </p:cNvSpPr>
              <p:nvPr/>
            </p:nvSpPr>
            <p:spPr bwMode="auto">
              <a:xfrm>
                <a:off x="4122" y="1724"/>
                <a:ext cx="92" cy="92"/>
              </a:xfrm>
              <a:prstGeom prst="ellipse">
                <a:avLst/>
              </a:prstGeom>
              <a:solidFill>
                <a:srgbClr val="FFFF00"/>
              </a:solidFill>
              <a:ln w="9525">
                <a:solidFill>
                  <a:schemeClr val="tx1"/>
                </a:solidFill>
                <a:round/>
                <a:headEnd/>
                <a:tailEnd/>
              </a:ln>
            </p:spPr>
            <p:txBody>
              <a:bodyPr wrap="none" anchor="ctr"/>
              <a:lstStyle/>
              <a:p>
                <a:endParaRPr lang="en-US"/>
              </a:p>
            </p:txBody>
          </p:sp>
          <p:sp>
            <p:nvSpPr>
              <p:cNvPr id="7232" name="Oval 146"/>
              <p:cNvSpPr>
                <a:spLocks noChangeAspect="1" noChangeArrowheads="1"/>
              </p:cNvSpPr>
              <p:nvPr/>
            </p:nvSpPr>
            <p:spPr bwMode="auto">
              <a:xfrm>
                <a:off x="4122" y="1396"/>
                <a:ext cx="92" cy="92"/>
              </a:xfrm>
              <a:prstGeom prst="ellipse">
                <a:avLst/>
              </a:prstGeom>
              <a:solidFill>
                <a:srgbClr val="FFFF00"/>
              </a:solidFill>
              <a:ln w="9525">
                <a:solidFill>
                  <a:schemeClr val="tx1"/>
                </a:solidFill>
                <a:round/>
                <a:headEnd/>
                <a:tailEnd/>
              </a:ln>
            </p:spPr>
            <p:txBody>
              <a:bodyPr wrap="none" anchor="ctr"/>
              <a:lstStyle/>
              <a:p>
                <a:endParaRPr lang="en-US"/>
              </a:p>
            </p:txBody>
          </p:sp>
        </p:grpSp>
      </p:grpSp>
      <p:sp>
        <p:nvSpPr>
          <p:cNvPr id="7198" name="Oval 147"/>
          <p:cNvSpPr>
            <a:spLocks noChangeAspect="1" noChangeArrowheads="1"/>
          </p:cNvSpPr>
          <p:nvPr/>
        </p:nvSpPr>
        <p:spPr bwMode="auto">
          <a:xfrm>
            <a:off x="7143750" y="3028950"/>
            <a:ext cx="146050" cy="146050"/>
          </a:xfrm>
          <a:prstGeom prst="ellipse">
            <a:avLst/>
          </a:prstGeom>
          <a:solidFill>
            <a:srgbClr val="FFFF00"/>
          </a:solidFill>
          <a:ln w="9525">
            <a:solidFill>
              <a:schemeClr val="tx1"/>
            </a:solidFill>
            <a:round/>
            <a:headEnd/>
            <a:tailEnd/>
          </a:ln>
        </p:spPr>
        <p:txBody>
          <a:bodyPr wrap="none" anchor="ctr"/>
          <a:lstStyle/>
          <a:p>
            <a:endParaRPr lang="en-US"/>
          </a:p>
        </p:txBody>
      </p:sp>
      <p:sp>
        <p:nvSpPr>
          <p:cNvPr id="7199" name="Oval 148"/>
          <p:cNvSpPr>
            <a:spLocks noChangeAspect="1" noChangeArrowheads="1"/>
          </p:cNvSpPr>
          <p:nvPr/>
        </p:nvSpPr>
        <p:spPr bwMode="auto">
          <a:xfrm>
            <a:off x="5918200" y="3028950"/>
            <a:ext cx="146050" cy="146050"/>
          </a:xfrm>
          <a:prstGeom prst="ellipse">
            <a:avLst/>
          </a:prstGeom>
          <a:solidFill>
            <a:srgbClr val="FFFF00"/>
          </a:solidFill>
          <a:ln w="9525">
            <a:solidFill>
              <a:schemeClr val="tx1"/>
            </a:solidFill>
            <a:round/>
            <a:headEnd/>
            <a:tailEnd/>
          </a:ln>
        </p:spPr>
        <p:txBody>
          <a:bodyPr wrap="none" anchor="ctr"/>
          <a:lstStyle/>
          <a:p>
            <a:endParaRPr lang="en-US"/>
          </a:p>
        </p:txBody>
      </p:sp>
      <p:sp>
        <p:nvSpPr>
          <p:cNvPr id="7200" name="Oval 149"/>
          <p:cNvSpPr>
            <a:spLocks noChangeAspect="1" noChangeArrowheads="1"/>
          </p:cNvSpPr>
          <p:nvPr/>
        </p:nvSpPr>
        <p:spPr bwMode="auto">
          <a:xfrm>
            <a:off x="8401050" y="2997200"/>
            <a:ext cx="146050" cy="146050"/>
          </a:xfrm>
          <a:prstGeom prst="ellipse">
            <a:avLst/>
          </a:prstGeom>
          <a:solidFill>
            <a:srgbClr val="FFFF00"/>
          </a:solidFill>
          <a:ln w="9525">
            <a:solidFill>
              <a:schemeClr val="tx1"/>
            </a:solidFill>
            <a:round/>
            <a:headEnd/>
            <a:tailEnd/>
          </a:ln>
        </p:spPr>
        <p:txBody>
          <a:bodyPr wrap="none" anchor="ctr"/>
          <a:lstStyle/>
          <a:p>
            <a:endParaRPr lang="en-US"/>
          </a:p>
        </p:txBody>
      </p:sp>
      <p:sp>
        <p:nvSpPr>
          <p:cNvPr id="7201" name="Oval 150"/>
          <p:cNvSpPr>
            <a:spLocks noChangeAspect="1" noChangeArrowheads="1"/>
          </p:cNvSpPr>
          <p:nvPr/>
        </p:nvSpPr>
        <p:spPr bwMode="auto">
          <a:xfrm>
            <a:off x="6543675" y="1022350"/>
            <a:ext cx="146050" cy="146050"/>
          </a:xfrm>
          <a:prstGeom prst="ellipse">
            <a:avLst/>
          </a:prstGeom>
          <a:solidFill>
            <a:srgbClr val="FFFF00"/>
          </a:solidFill>
          <a:ln w="9525">
            <a:solidFill>
              <a:schemeClr val="tx1"/>
            </a:solidFill>
            <a:round/>
            <a:headEnd/>
            <a:tailEnd/>
          </a:ln>
        </p:spPr>
        <p:txBody>
          <a:bodyPr wrap="none" anchor="ctr"/>
          <a:lstStyle/>
          <a:p>
            <a:endParaRPr lang="en-US"/>
          </a:p>
        </p:txBody>
      </p:sp>
      <p:sp>
        <p:nvSpPr>
          <p:cNvPr id="7202" name="Oval 151"/>
          <p:cNvSpPr>
            <a:spLocks noChangeAspect="1" noChangeArrowheads="1"/>
          </p:cNvSpPr>
          <p:nvPr/>
        </p:nvSpPr>
        <p:spPr bwMode="auto">
          <a:xfrm>
            <a:off x="5318125" y="1022350"/>
            <a:ext cx="146050" cy="146050"/>
          </a:xfrm>
          <a:prstGeom prst="ellipse">
            <a:avLst/>
          </a:prstGeom>
          <a:solidFill>
            <a:srgbClr val="FFFF00"/>
          </a:solidFill>
          <a:ln w="9525">
            <a:solidFill>
              <a:schemeClr val="tx1"/>
            </a:solidFill>
            <a:round/>
            <a:headEnd/>
            <a:tailEnd/>
          </a:ln>
        </p:spPr>
        <p:txBody>
          <a:bodyPr wrap="none" anchor="ctr"/>
          <a:lstStyle/>
          <a:p>
            <a:endParaRPr lang="en-US"/>
          </a:p>
        </p:txBody>
      </p:sp>
      <p:sp>
        <p:nvSpPr>
          <p:cNvPr id="7203" name="Oval 152"/>
          <p:cNvSpPr>
            <a:spLocks noChangeAspect="1" noChangeArrowheads="1"/>
          </p:cNvSpPr>
          <p:nvPr/>
        </p:nvSpPr>
        <p:spPr bwMode="auto">
          <a:xfrm>
            <a:off x="7800975" y="990600"/>
            <a:ext cx="146050" cy="146050"/>
          </a:xfrm>
          <a:prstGeom prst="ellipse">
            <a:avLst/>
          </a:prstGeom>
          <a:solidFill>
            <a:srgbClr val="FFFF00"/>
          </a:solidFill>
          <a:ln w="9525">
            <a:solidFill>
              <a:schemeClr val="tx1"/>
            </a:solidFill>
            <a:round/>
            <a:headEnd/>
            <a:tailEnd/>
          </a:ln>
        </p:spPr>
        <p:txBody>
          <a:bodyPr wrap="none" anchor="ctr"/>
          <a:lstStyle/>
          <a:p>
            <a:endParaRPr lang="en-US"/>
          </a:p>
        </p:txBody>
      </p:sp>
      <p:graphicFrame>
        <p:nvGraphicFramePr>
          <p:cNvPr id="7174" name="Object 153"/>
          <p:cNvGraphicFramePr>
            <a:graphicFrameLocks noChangeAspect="1"/>
          </p:cNvGraphicFramePr>
          <p:nvPr/>
        </p:nvGraphicFramePr>
        <p:xfrm>
          <a:off x="7947025" y="3344863"/>
          <a:ext cx="595313" cy="519112"/>
        </p:xfrm>
        <a:graphic>
          <a:graphicData uri="http://schemas.openxmlformats.org/presentationml/2006/ole">
            <mc:AlternateContent xmlns:mc="http://schemas.openxmlformats.org/markup-compatibility/2006">
              <mc:Choice xmlns:v="urn:schemas-microsoft-com:vml" Requires="v">
                <p:oleObj spid="_x0000_s45166" name="Equation" r:id="rId13" imgW="203040" imgH="177480" progId="Equation.3">
                  <p:embed/>
                </p:oleObj>
              </mc:Choice>
              <mc:Fallback>
                <p:oleObj name="Equation" r:id="rId13" imgW="203040" imgH="1774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47025" y="3344863"/>
                        <a:ext cx="595313" cy="519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5" name="Object 154"/>
          <p:cNvGraphicFramePr>
            <a:graphicFrameLocks noChangeAspect="1"/>
          </p:cNvGraphicFramePr>
          <p:nvPr/>
        </p:nvGraphicFramePr>
        <p:xfrm>
          <a:off x="4779963" y="1011238"/>
          <a:ext cx="593725" cy="519112"/>
        </p:xfrm>
        <a:graphic>
          <a:graphicData uri="http://schemas.openxmlformats.org/presentationml/2006/ole">
            <mc:AlternateContent xmlns:mc="http://schemas.openxmlformats.org/markup-compatibility/2006">
              <mc:Choice xmlns:v="urn:schemas-microsoft-com:vml" Requires="v">
                <p:oleObj spid="_x0000_s45167" name="Equation" r:id="rId15" imgW="203040" imgH="177480" progId="Equation.DSMT4">
                  <p:embed/>
                </p:oleObj>
              </mc:Choice>
              <mc:Fallback>
                <p:oleObj name="Equation" r:id="rId15" imgW="203040" imgH="1774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79963" y="1011238"/>
                        <a:ext cx="593725" cy="519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04" name="Rectangle 160"/>
          <p:cNvSpPr>
            <a:spLocks noChangeArrowheads="1"/>
          </p:cNvSpPr>
          <p:nvPr/>
        </p:nvSpPr>
        <p:spPr bwMode="auto">
          <a:xfrm>
            <a:off x="723900" y="2273300"/>
            <a:ext cx="1962150" cy="552450"/>
          </a:xfrm>
          <a:prstGeom prst="rect">
            <a:avLst/>
          </a:prstGeom>
          <a:solidFill>
            <a:schemeClr val="bg1"/>
          </a:solidFill>
          <a:ln w="9525">
            <a:miter lim="800000"/>
            <a:headEnd/>
            <a:tailEnd/>
          </a:ln>
          <a:scene3d>
            <a:camera prst="legacyObliqueTopRight">
              <a:rot lat="20999997" lon="0" rev="0"/>
            </a:camera>
            <a:lightRig rig="legacyFlat3" dir="b"/>
          </a:scene3d>
          <a:sp3d extrusionH="1801800" prstMaterial="legacyWireframe">
            <a:bevelT w="13500" h="13500" prst="angle"/>
            <a:bevelB w="13500" h="13500" prst="angle"/>
            <a:extrusionClr>
              <a:schemeClr val="bg1"/>
            </a:extrusionClr>
          </a:sp3d>
        </p:spPr>
        <p:txBody>
          <a:bodyPr wrap="none" anchor="ctr">
            <a:flatTx/>
          </a:bodyPr>
          <a:lstStyle/>
          <a:p>
            <a:endParaRPr lang="en-US"/>
          </a:p>
        </p:txBody>
      </p:sp>
      <p:sp>
        <p:nvSpPr>
          <p:cNvPr id="7205" name="Rectangle 161"/>
          <p:cNvSpPr>
            <a:spLocks noChangeArrowheads="1"/>
          </p:cNvSpPr>
          <p:nvPr/>
        </p:nvSpPr>
        <p:spPr bwMode="auto">
          <a:xfrm>
            <a:off x="742950" y="1701800"/>
            <a:ext cx="1962150" cy="552450"/>
          </a:xfrm>
          <a:prstGeom prst="rect">
            <a:avLst/>
          </a:prstGeom>
          <a:solidFill>
            <a:schemeClr val="bg1"/>
          </a:solidFill>
          <a:ln w="9525">
            <a:miter lim="800000"/>
            <a:headEnd/>
            <a:tailEnd/>
          </a:ln>
          <a:scene3d>
            <a:camera prst="legacyObliqueTopRight">
              <a:rot lat="20999997" lon="0" rev="0"/>
            </a:camera>
            <a:lightRig rig="legacyFlat3" dir="b"/>
          </a:scene3d>
          <a:sp3d extrusionH="1801800" prstMaterial="legacyWireframe">
            <a:bevelT w="13500" h="13500" prst="angle"/>
            <a:bevelB w="13500" h="13500" prst="angle"/>
            <a:extrusionClr>
              <a:schemeClr val="bg1"/>
            </a:extrusionClr>
          </a:sp3d>
        </p:spPr>
        <p:txBody>
          <a:bodyPr wrap="none" anchor="ctr">
            <a:flatTx/>
          </a:bodyPr>
          <a:lstStyle/>
          <a:p>
            <a:endParaRPr lang="en-US"/>
          </a:p>
        </p:txBody>
      </p:sp>
      <p:sp>
        <p:nvSpPr>
          <p:cNvPr id="7206" name="Rectangle 162"/>
          <p:cNvSpPr>
            <a:spLocks noChangeArrowheads="1"/>
          </p:cNvSpPr>
          <p:nvPr/>
        </p:nvSpPr>
        <p:spPr bwMode="auto">
          <a:xfrm>
            <a:off x="800100" y="1130300"/>
            <a:ext cx="1962150" cy="552450"/>
          </a:xfrm>
          <a:prstGeom prst="rect">
            <a:avLst/>
          </a:prstGeom>
          <a:solidFill>
            <a:schemeClr val="bg1"/>
          </a:solidFill>
          <a:ln w="9525">
            <a:miter lim="800000"/>
            <a:headEnd/>
            <a:tailEnd/>
          </a:ln>
          <a:scene3d>
            <a:camera prst="legacyObliqueTopRight">
              <a:rot lat="20999997" lon="0" rev="0"/>
            </a:camera>
            <a:lightRig rig="legacyFlat3" dir="b"/>
          </a:scene3d>
          <a:sp3d extrusionH="1801800" prstMaterial="legacyWireframe">
            <a:bevelT w="13500" h="13500" prst="angle"/>
            <a:bevelB w="13500" h="13500" prst="angle"/>
            <a:extrusionClr>
              <a:schemeClr val="bg1"/>
            </a:extrusionClr>
          </a:sp3d>
        </p:spPr>
        <p:txBody>
          <a:bodyPr wrap="none" anchor="ctr">
            <a:flatTx/>
          </a:bodyPr>
          <a:lstStyle/>
          <a:p>
            <a:endParaRPr lang="en-US"/>
          </a:p>
        </p:txBody>
      </p:sp>
      <p:sp>
        <p:nvSpPr>
          <p:cNvPr id="7207" name="Oval 165"/>
          <p:cNvSpPr>
            <a:spLocks noChangeArrowheads="1"/>
          </p:cNvSpPr>
          <p:nvPr/>
        </p:nvSpPr>
        <p:spPr bwMode="auto">
          <a:xfrm>
            <a:off x="295275" y="2698750"/>
            <a:ext cx="920750" cy="203200"/>
          </a:xfrm>
          <a:prstGeom prst="ellipse">
            <a:avLst/>
          </a:prstGeom>
          <a:solidFill>
            <a:schemeClr val="bg1"/>
          </a:solidFill>
          <a:ln w="9525">
            <a:solidFill>
              <a:srgbClr val="FF0000"/>
            </a:solidFill>
            <a:round/>
            <a:headEnd/>
            <a:tailEnd/>
          </a:ln>
        </p:spPr>
        <p:txBody>
          <a:bodyPr wrap="none" anchor="ctr"/>
          <a:lstStyle/>
          <a:p>
            <a:endParaRPr lang="en-US"/>
          </a:p>
        </p:txBody>
      </p:sp>
      <p:sp>
        <p:nvSpPr>
          <p:cNvPr id="7208" name="Line 163"/>
          <p:cNvSpPr>
            <a:spLocks noChangeShapeType="1"/>
          </p:cNvSpPr>
          <p:nvPr/>
        </p:nvSpPr>
        <p:spPr bwMode="auto">
          <a:xfrm>
            <a:off x="365125" y="3416300"/>
            <a:ext cx="850900" cy="0"/>
          </a:xfrm>
          <a:prstGeom prst="line">
            <a:avLst/>
          </a:prstGeom>
          <a:noFill/>
          <a:ln w="38100">
            <a:solidFill>
              <a:srgbClr val="FF0000"/>
            </a:solidFill>
            <a:round/>
            <a:headEnd/>
            <a:tailEnd type="triangle" w="med" len="med"/>
          </a:ln>
        </p:spPr>
        <p:txBody>
          <a:bodyPr wrap="none" anchor="ctr"/>
          <a:lstStyle/>
          <a:p>
            <a:endParaRPr lang="en-US"/>
          </a:p>
        </p:txBody>
      </p:sp>
      <p:sp>
        <p:nvSpPr>
          <p:cNvPr id="7209" name="Oval 168"/>
          <p:cNvSpPr>
            <a:spLocks noChangeArrowheads="1"/>
          </p:cNvSpPr>
          <p:nvPr/>
        </p:nvSpPr>
        <p:spPr bwMode="auto">
          <a:xfrm>
            <a:off x="365125" y="2159000"/>
            <a:ext cx="920750" cy="203200"/>
          </a:xfrm>
          <a:prstGeom prst="ellipse">
            <a:avLst/>
          </a:prstGeom>
          <a:solidFill>
            <a:schemeClr val="bg1"/>
          </a:solidFill>
          <a:ln w="9525">
            <a:solidFill>
              <a:srgbClr val="FF0000"/>
            </a:solidFill>
            <a:round/>
            <a:headEnd/>
            <a:tailEnd/>
          </a:ln>
        </p:spPr>
        <p:txBody>
          <a:bodyPr wrap="none" anchor="ctr"/>
          <a:lstStyle/>
          <a:p>
            <a:endParaRPr lang="en-US"/>
          </a:p>
        </p:txBody>
      </p:sp>
      <p:sp>
        <p:nvSpPr>
          <p:cNvPr id="7210" name="Oval 170"/>
          <p:cNvSpPr>
            <a:spLocks noChangeArrowheads="1"/>
          </p:cNvSpPr>
          <p:nvPr/>
        </p:nvSpPr>
        <p:spPr bwMode="auto">
          <a:xfrm>
            <a:off x="377825" y="1574800"/>
            <a:ext cx="920750" cy="203200"/>
          </a:xfrm>
          <a:prstGeom prst="ellipse">
            <a:avLst/>
          </a:prstGeom>
          <a:solidFill>
            <a:schemeClr val="bg1"/>
          </a:solidFill>
          <a:ln w="9525">
            <a:solidFill>
              <a:srgbClr val="FF0000"/>
            </a:solidFill>
            <a:round/>
            <a:headEnd/>
            <a:tailEnd/>
          </a:ln>
        </p:spPr>
        <p:txBody>
          <a:bodyPr wrap="none" anchor="ctr"/>
          <a:lstStyle/>
          <a:p>
            <a:endParaRPr lang="en-US"/>
          </a:p>
        </p:txBody>
      </p:sp>
      <p:sp>
        <p:nvSpPr>
          <p:cNvPr id="7211" name="Oval 173"/>
          <p:cNvSpPr>
            <a:spLocks noChangeArrowheads="1"/>
          </p:cNvSpPr>
          <p:nvPr/>
        </p:nvSpPr>
        <p:spPr bwMode="auto">
          <a:xfrm>
            <a:off x="511175" y="1022350"/>
            <a:ext cx="920750" cy="203200"/>
          </a:xfrm>
          <a:prstGeom prst="ellipse">
            <a:avLst/>
          </a:prstGeom>
          <a:solidFill>
            <a:schemeClr val="bg1"/>
          </a:solidFill>
          <a:ln w="9525">
            <a:solidFill>
              <a:srgbClr val="FF0000"/>
            </a:solidFill>
            <a:round/>
            <a:headEnd/>
            <a:tailEnd/>
          </a:ln>
        </p:spPr>
        <p:txBody>
          <a:bodyPr wrap="none" anchor="ctr"/>
          <a:lstStyle/>
          <a:p>
            <a:endParaRPr lang="en-US"/>
          </a:p>
        </p:txBody>
      </p:sp>
      <p:sp>
        <p:nvSpPr>
          <p:cNvPr id="7212" name="Oval 176"/>
          <p:cNvSpPr>
            <a:spLocks noChangeArrowheads="1"/>
          </p:cNvSpPr>
          <p:nvPr/>
        </p:nvSpPr>
        <p:spPr bwMode="auto">
          <a:xfrm>
            <a:off x="1470025" y="2940050"/>
            <a:ext cx="920750" cy="203200"/>
          </a:xfrm>
          <a:prstGeom prst="ellipse">
            <a:avLst/>
          </a:prstGeom>
          <a:solidFill>
            <a:schemeClr val="bg1"/>
          </a:solidFill>
          <a:ln w="9525">
            <a:solidFill>
              <a:srgbClr val="FF0000"/>
            </a:solidFill>
            <a:round/>
            <a:headEnd/>
            <a:tailEnd/>
          </a:ln>
        </p:spPr>
        <p:txBody>
          <a:bodyPr wrap="none" anchor="ctr"/>
          <a:lstStyle/>
          <a:p>
            <a:endParaRPr lang="en-US"/>
          </a:p>
        </p:txBody>
      </p:sp>
      <p:sp>
        <p:nvSpPr>
          <p:cNvPr id="7213" name="Oval 177"/>
          <p:cNvSpPr>
            <a:spLocks noChangeArrowheads="1"/>
          </p:cNvSpPr>
          <p:nvPr/>
        </p:nvSpPr>
        <p:spPr bwMode="auto">
          <a:xfrm>
            <a:off x="1431925" y="2349500"/>
            <a:ext cx="920750" cy="203200"/>
          </a:xfrm>
          <a:prstGeom prst="ellipse">
            <a:avLst/>
          </a:prstGeom>
          <a:solidFill>
            <a:schemeClr val="bg1"/>
          </a:solidFill>
          <a:ln w="9525">
            <a:solidFill>
              <a:srgbClr val="FF0000"/>
            </a:solidFill>
            <a:round/>
            <a:headEnd/>
            <a:tailEnd/>
          </a:ln>
        </p:spPr>
        <p:txBody>
          <a:bodyPr wrap="none" anchor="ctr"/>
          <a:lstStyle/>
          <a:p>
            <a:endParaRPr lang="en-US"/>
          </a:p>
        </p:txBody>
      </p:sp>
      <p:sp>
        <p:nvSpPr>
          <p:cNvPr id="7214" name="Line 178"/>
          <p:cNvSpPr>
            <a:spLocks noChangeShapeType="1"/>
          </p:cNvSpPr>
          <p:nvPr/>
        </p:nvSpPr>
        <p:spPr bwMode="auto">
          <a:xfrm flipH="1">
            <a:off x="1514475" y="2959100"/>
            <a:ext cx="777875" cy="165100"/>
          </a:xfrm>
          <a:prstGeom prst="line">
            <a:avLst/>
          </a:prstGeom>
          <a:noFill/>
          <a:ln w="38100">
            <a:solidFill>
              <a:srgbClr val="FF0000"/>
            </a:solidFill>
            <a:round/>
            <a:headEnd/>
            <a:tailEnd type="triangle" w="med" len="med"/>
          </a:ln>
        </p:spPr>
        <p:txBody>
          <a:bodyPr wrap="none" anchor="ctr"/>
          <a:lstStyle/>
          <a:p>
            <a:endParaRPr lang="en-US"/>
          </a:p>
        </p:txBody>
      </p:sp>
      <p:sp>
        <p:nvSpPr>
          <p:cNvPr id="7215" name="Oval 180"/>
          <p:cNvSpPr>
            <a:spLocks noChangeArrowheads="1"/>
          </p:cNvSpPr>
          <p:nvPr/>
        </p:nvSpPr>
        <p:spPr bwMode="auto">
          <a:xfrm>
            <a:off x="1501775" y="1809750"/>
            <a:ext cx="920750" cy="203200"/>
          </a:xfrm>
          <a:prstGeom prst="ellipse">
            <a:avLst/>
          </a:prstGeom>
          <a:solidFill>
            <a:schemeClr val="bg1"/>
          </a:solidFill>
          <a:ln w="9525">
            <a:solidFill>
              <a:srgbClr val="FF0000"/>
            </a:solidFill>
            <a:round/>
            <a:headEnd/>
            <a:tailEnd/>
          </a:ln>
        </p:spPr>
        <p:txBody>
          <a:bodyPr wrap="none" anchor="ctr"/>
          <a:lstStyle/>
          <a:p>
            <a:endParaRPr lang="en-US"/>
          </a:p>
        </p:txBody>
      </p:sp>
      <p:sp>
        <p:nvSpPr>
          <p:cNvPr id="7216" name="Oval 182"/>
          <p:cNvSpPr>
            <a:spLocks noChangeArrowheads="1"/>
          </p:cNvSpPr>
          <p:nvPr/>
        </p:nvSpPr>
        <p:spPr bwMode="auto">
          <a:xfrm>
            <a:off x="1514475" y="1225550"/>
            <a:ext cx="920750" cy="203200"/>
          </a:xfrm>
          <a:prstGeom prst="ellipse">
            <a:avLst/>
          </a:prstGeom>
          <a:solidFill>
            <a:schemeClr val="bg1"/>
          </a:solidFill>
          <a:ln w="9525">
            <a:solidFill>
              <a:srgbClr val="FF0000"/>
            </a:solidFill>
            <a:round/>
            <a:headEnd/>
            <a:tailEnd/>
          </a:ln>
        </p:spPr>
        <p:txBody>
          <a:bodyPr wrap="none" anchor="ctr"/>
          <a:lstStyle/>
          <a:p>
            <a:endParaRPr lang="en-US"/>
          </a:p>
        </p:txBody>
      </p:sp>
      <p:sp>
        <p:nvSpPr>
          <p:cNvPr id="7217" name="Line 190"/>
          <p:cNvSpPr>
            <a:spLocks noChangeShapeType="1"/>
          </p:cNvSpPr>
          <p:nvPr/>
        </p:nvSpPr>
        <p:spPr bwMode="auto">
          <a:xfrm flipH="1" flipV="1">
            <a:off x="742950" y="2622550"/>
            <a:ext cx="57150" cy="279400"/>
          </a:xfrm>
          <a:prstGeom prst="line">
            <a:avLst/>
          </a:prstGeom>
          <a:noFill/>
          <a:ln w="38100">
            <a:solidFill>
              <a:srgbClr val="FF0000"/>
            </a:solidFill>
            <a:round/>
            <a:headEnd/>
            <a:tailEnd type="triangle" w="med" len="med"/>
          </a:ln>
        </p:spPr>
        <p:txBody>
          <a:bodyPr wrap="none" anchor="ctr"/>
          <a:lstStyle/>
          <a:p>
            <a:endParaRPr lang="en-US"/>
          </a:p>
        </p:txBody>
      </p:sp>
      <p:sp>
        <p:nvSpPr>
          <p:cNvPr id="7218" name="Line 191"/>
          <p:cNvSpPr>
            <a:spLocks noChangeShapeType="1"/>
          </p:cNvSpPr>
          <p:nvPr/>
        </p:nvSpPr>
        <p:spPr bwMode="auto">
          <a:xfrm flipH="1">
            <a:off x="511175" y="2184400"/>
            <a:ext cx="554038" cy="146050"/>
          </a:xfrm>
          <a:prstGeom prst="line">
            <a:avLst/>
          </a:prstGeom>
          <a:noFill/>
          <a:ln w="38100">
            <a:solidFill>
              <a:srgbClr val="FF0000"/>
            </a:solidFill>
            <a:round/>
            <a:headEnd/>
            <a:tailEnd type="triangle" w="med" len="med"/>
          </a:ln>
        </p:spPr>
        <p:txBody>
          <a:bodyPr wrap="none" anchor="ctr"/>
          <a:lstStyle/>
          <a:p>
            <a:endParaRPr lang="en-US"/>
          </a:p>
        </p:txBody>
      </p:sp>
      <p:sp>
        <p:nvSpPr>
          <p:cNvPr id="7219" name="Line 192"/>
          <p:cNvSpPr>
            <a:spLocks noChangeShapeType="1"/>
          </p:cNvSpPr>
          <p:nvPr/>
        </p:nvSpPr>
        <p:spPr bwMode="auto">
          <a:xfrm>
            <a:off x="742950" y="1574800"/>
            <a:ext cx="322263" cy="203200"/>
          </a:xfrm>
          <a:prstGeom prst="line">
            <a:avLst/>
          </a:prstGeom>
          <a:noFill/>
          <a:ln w="38100">
            <a:solidFill>
              <a:srgbClr val="FF0000"/>
            </a:solidFill>
            <a:round/>
            <a:headEnd/>
            <a:tailEnd type="triangle" w="med" len="med"/>
          </a:ln>
        </p:spPr>
        <p:txBody>
          <a:bodyPr wrap="none" anchor="ctr"/>
          <a:lstStyle/>
          <a:p>
            <a:endParaRPr lang="en-US"/>
          </a:p>
        </p:txBody>
      </p:sp>
      <p:sp>
        <p:nvSpPr>
          <p:cNvPr id="7220" name="Line 193"/>
          <p:cNvSpPr>
            <a:spLocks noChangeShapeType="1"/>
          </p:cNvSpPr>
          <p:nvPr/>
        </p:nvSpPr>
        <p:spPr bwMode="auto">
          <a:xfrm flipV="1">
            <a:off x="685800" y="1022350"/>
            <a:ext cx="530225" cy="146050"/>
          </a:xfrm>
          <a:prstGeom prst="line">
            <a:avLst/>
          </a:prstGeom>
          <a:noFill/>
          <a:ln w="38100">
            <a:solidFill>
              <a:srgbClr val="FF0000"/>
            </a:solidFill>
            <a:round/>
            <a:headEnd/>
            <a:tailEnd type="triangle" w="med" len="med"/>
          </a:ln>
        </p:spPr>
        <p:txBody>
          <a:bodyPr wrap="none" anchor="ctr"/>
          <a:lstStyle/>
          <a:p>
            <a:endParaRPr lang="en-US"/>
          </a:p>
        </p:txBody>
      </p:sp>
      <p:sp>
        <p:nvSpPr>
          <p:cNvPr id="7221" name="Line 194"/>
          <p:cNvSpPr>
            <a:spLocks noChangeShapeType="1"/>
          </p:cNvSpPr>
          <p:nvPr/>
        </p:nvSpPr>
        <p:spPr bwMode="auto">
          <a:xfrm>
            <a:off x="1514475" y="2362200"/>
            <a:ext cx="679450" cy="190500"/>
          </a:xfrm>
          <a:prstGeom prst="line">
            <a:avLst/>
          </a:prstGeom>
          <a:noFill/>
          <a:ln w="38100">
            <a:solidFill>
              <a:srgbClr val="FF0000"/>
            </a:solidFill>
            <a:round/>
            <a:headEnd/>
            <a:tailEnd type="triangle" w="med" len="med"/>
          </a:ln>
        </p:spPr>
        <p:txBody>
          <a:bodyPr wrap="none" anchor="ctr"/>
          <a:lstStyle/>
          <a:p>
            <a:endParaRPr lang="en-US"/>
          </a:p>
        </p:txBody>
      </p:sp>
      <p:sp>
        <p:nvSpPr>
          <p:cNvPr id="7222" name="Line 195"/>
          <p:cNvSpPr>
            <a:spLocks noChangeShapeType="1"/>
          </p:cNvSpPr>
          <p:nvPr/>
        </p:nvSpPr>
        <p:spPr bwMode="auto">
          <a:xfrm flipV="1">
            <a:off x="1752600" y="1809750"/>
            <a:ext cx="361950" cy="203200"/>
          </a:xfrm>
          <a:prstGeom prst="line">
            <a:avLst/>
          </a:prstGeom>
          <a:noFill/>
          <a:ln w="38100">
            <a:solidFill>
              <a:srgbClr val="FF0000"/>
            </a:solidFill>
            <a:round/>
            <a:headEnd/>
            <a:tailEnd type="triangle" w="med" len="med"/>
          </a:ln>
        </p:spPr>
        <p:txBody>
          <a:bodyPr wrap="none" anchor="ctr"/>
          <a:lstStyle/>
          <a:p>
            <a:endParaRPr lang="en-US"/>
          </a:p>
        </p:txBody>
      </p:sp>
      <p:sp>
        <p:nvSpPr>
          <p:cNvPr id="7223" name="Line 196"/>
          <p:cNvSpPr>
            <a:spLocks noChangeShapeType="1"/>
          </p:cNvSpPr>
          <p:nvPr/>
        </p:nvSpPr>
        <p:spPr bwMode="auto">
          <a:xfrm flipH="1" flipV="1">
            <a:off x="1676400" y="1238250"/>
            <a:ext cx="676275" cy="165100"/>
          </a:xfrm>
          <a:prstGeom prst="line">
            <a:avLst/>
          </a:prstGeom>
          <a:noFill/>
          <a:ln w="38100">
            <a:solidFill>
              <a:srgbClr val="FF0000"/>
            </a:solidFill>
            <a:round/>
            <a:headEnd/>
            <a:tailEnd type="triangle" w="med" len="med"/>
          </a:ln>
        </p:spPr>
        <p:txBody>
          <a:bodyPr wrap="none" anchor="ctr"/>
          <a:lstStyle/>
          <a:p>
            <a:endParaRPr lang="en-US"/>
          </a:p>
        </p:txBody>
      </p:sp>
      <p:sp>
        <p:nvSpPr>
          <p:cNvPr id="7224" name="Text Box 198"/>
          <p:cNvSpPr txBox="1">
            <a:spLocks noChangeArrowheads="1"/>
          </p:cNvSpPr>
          <p:nvPr/>
        </p:nvSpPr>
        <p:spPr bwMode="auto">
          <a:xfrm>
            <a:off x="1565275" y="3178175"/>
            <a:ext cx="361950" cy="519113"/>
          </a:xfrm>
          <a:prstGeom prst="rect">
            <a:avLst/>
          </a:prstGeom>
          <a:noFill/>
          <a:ln w="9525">
            <a:noFill/>
            <a:miter lim="800000"/>
            <a:headEnd/>
            <a:tailEnd/>
          </a:ln>
        </p:spPr>
        <p:txBody>
          <a:bodyPr wrap="none">
            <a:spAutoFit/>
          </a:bodyPr>
          <a:lstStyle/>
          <a:p>
            <a:r>
              <a:rPr lang="en-US" sz="2800" b="1">
                <a:latin typeface="Times New Roman" pitchFamily="18" charset="0"/>
              </a:rPr>
              <a:t>a</a:t>
            </a:r>
            <a:endParaRPr lang="en-US" sz="2800">
              <a:latin typeface="Times New Roman" pitchFamily="18" charset="0"/>
            </a:endParaRPr>
          </a:p>
        </p:txBody>
      </p:sp>
      <p:sp>
        <p:nvSpPr>
          <p:cNvPr id="7225" name="Text Box 199"/>
          <p:cNvSpPr txBox="1">
            <a:spLocks noChangeArrowheads="1"/>
          </p:cNvSpPr>
          <p:nvPr/>
        </p:nvSpPr>
        <p:spPr bwMode="auto">
          <a:xfrm>
            <a:off x="3028950" y="3028950"/>
            <a:ext cx="382588" cy="519113"/>
          </a:xfrm>
          <a:prstGeom prst="rect">
            <a:avLst/>
          </a:prstGeom>
          <a:noFill/>
          <a:ln w="9525">
            <a:noFill/>
            <a:miter lim="800000"/>
            <a:headEnd/>
            <a:tailEnd/>
          </a:ln>
        </p:spPr>
        <p:txBody>
          <a:bodyPr>
            <a:spAutoFit/>
          </a:bodyPr>
          <a:lstStyle/>
          <a:p>
            <a:r>
              <a:rPr lang="en-US" sz="2800" b="1">
                <a:latin typeface="Times New Roman" pitchFamily="18" charset="0"/>
              </a:rPr>
              <a:t>b</a:t>
            </a:r>
            <a:endParaRPr lang="en-US" sz="2800">
              <a:latin typeface="Times New Roman" pitchFamily="18" charset="0"/>
            </a:endParaRPr>
          </a:p>
        </p:txBody>
      </p:sp>
      <p:sp>
        <p:nvSpPr>
          <p:cNvPr id="7226" name="Text Box 200"/>
          <p:cNvSpPr txBox="1">
            <a:spLocks noChangeArrowheads="1"/>
          </p:cNvSpPr>
          <p:nvPr/>
        </p:nvSpPr>
        <p:spPr bwMode="auto">
          <a:xfrm>
            <a:off x="358775" y="2825750"/>
            <a:ext cx="341313" cy="519113"/>
          </a:xfrm>
          <a:prstGeom prst="rect">
            <a:avLst/>
          </a:prstGeom>
          <a:noFill/>
          <a:ln w="9525">
            <a:noFill/>
            <a:miter lim="800000"/>
            <a:headEnd/>
            <a:tailEnd/>
          </a:ln>
        </p:spPr>
        <p:txBody>
          <a:bodyPr wrap="none">
            <a:spAutoFit/>
          </a:bodyPr>
          <a:lstStyle/>
          <a:p>
            <a:r>
              <a:rPr lang="en-US" sz="2800" b="1">
                <a:latin typeface="Times New Roman" pitchFamily="18" charset="0"/>
              </a:rPr>
              <a:t>c</a:t>
            </a:r>
            <a:endParaRPr lang="en-US" sz="2800">
              <a:latin typeface="Times New Roman" pitchFamily="18" charset="0"/>
            </a:endParaRPr>
          </a:p>
        </p:txBody>
      </p:sp>
      <p:sp>
        <p:nvSpPr>
          <p:cNvPr id="81097" name="AutoShape 201"/>
          <p:cNvSpPr>
            <a:spLocks noChangeArrowheads="1"/>
          </p:cNvSpPr>
          <p:nvPr/>
        </p:nvSpPr>
        <p:spPr bwMode="auto">
          <a:xfrm>
            <a:off x="3714750" y="2082800"/>
            <a:ext cx="1146175" cy="469900"/>
          </a:xfrm>
          <a:prstGeom prst="leftRightArrow">
            <a:avLst>
              <a:gd name="adj1" fmla="val 50000"/>
              <a:gd name="adj2" fmla="val 48784"/>
            </a:avLst>
          </a:prstGeom>
          <a:solidFill>
            <a:srgbClr val="008000"/>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en-US"/>
          </a:p>
        </p:txBody>
      </p:sp>
    </p:spTree>
    <p:extLst>
      <p:ext uri="{BB962C8B-B14F-4D97-AF65-F5344CB8AC3E}">
        <p14:creationId xmlns:p14="http://schemas.microsoft.com/office/powerpoint/2010/main" val="1641599538"/>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Grp="1" noChangeArrowheads="1"/>
          </p:cNvSpPr>
          <p:nvPr>
            <p:ph type="title"/>
          </p:nvPr>
        </p:nvSpPr>
        <p:spPr>
          <a:xfrm>
            <a:off x="457200" y="152400"/>
            <a:ext cx="9220200" cy="1371600"/>
          </a:xfrm>
        </p:spPr>
        <p:txBody>
          <a:bodyPr/>
          <a:lstStyle/>
          <a:p>
            <a:r>
              <a:rPr lang="en-US" sz="4000"/>
              <a:t>Magneto-electric transition in TbMnO</a:t>
            </a:r>
            <a:r>
              <a:rPr lang="en-US" sz="4000" baseline="-25000"/>
              <a:t>3</a:t>
            </a:r>
            <a:endParaRPr lang="en-US" sz="4000"/>
          </a:p>
        </p:txBody>
      </p:sp>
      <p:pic>
        <p:nvPicPr>
          <p:cNvPr id="31749" name="Picture 5"/>
          <p:cNvPicPr>
            <a:picLocks noChangeAspect="1" noChangeArrowheads="1"/>
          </p:cNvPicPr>
          <p:nvPr/>
        </p:nvPicPr>
        <p:blipFill>
          <a:blip r:embed="rId3">
            <a:extLst>
              <a:ext uri="{28A0092B-C50C-407E-A947-70E740481C1C}">
                <a14:useLocalDpi xmlns:a14="http://schemas.microsoft.com/office/drawing/2010/main" val="0"/>
              </a:ext>
            </a:extLst>
          </a:blip>
          <a:srcRect t="30676"/>
          <a:stretch>
            <a:fillRect/>
          </a:stretch>
        </p:blipFill>
        <p:spPr bwMode="auto">
          <a:xfrm>
            <a:off x="152400" y="1654175"/>
            <a:ext cx="4445000" cy="375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75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82738"/>
            <a:ext cx="4114800" cy="382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1755" name="Rectangle 11"/>
          <p:cNvSpPr>
            <a:spLocks noChangeArrowheads="1"/>
          </p:cNvSpPr>
          <p:nvPr/>
        </p:nvSpPr>
        <p:spPr bwMode="auto">
          <a:xfrm>
            <a:off x="381000" y="5638800"/>
            <a:ext cx="8382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rgbClr val="00007D"/>
              </a:buClr>
              <a:buSzPct val="75000"/>
              <a:buFont typeface="Wingdings" charset="0"/>
              <a:buChar char="n"/>
            </a:pPr>
            <a:r>
              <a:rPr lang="en-US" sz="2400" smtClean="0">
                <a:solidFill>
                  <a:srgbClr val="000000"/>
                </a:solidFill>
                <a:latin typeface="Arial" charset="0"/>
                <a:ea typeface="ＭＳ Ｐゴシック" charset="0"/>
              </a:rPr>
              <a:t>Incommensurability indicates competing interactions</a:t>
            </a:r>
          </a:p>
          <a:p>
            <a:pPr marL="342900" indent="-342900" eaLnBrk="1" hangingPunct="1">
              <a:spcBef>
                <a:spcPct val="20000"/>
              </a:spcBef>
              <a:buClr>
                <a:srgbClr val="00007D"/>
              </a:buClr>
              <a:buSzPct val="75000"/>
              <a:buFont typeface="Wingdings" charset="0"/>
              <a:buChar char="n"/>
            </a:pPr>
            <a:r>
              <a:rPr lang="en-US" sz="2400" smtClean="0">
                <a:solidFill>
                  <a:srgbClr val="000000"/>
                </a:solidFill>
                <a:latin typeface="Arial" charset="0"/>
                <a:ea typeface="ＭＳ Ｐゴシック" charset="0"/>
              </a:rPr>
              <a:t>Ferro-electric distortion from competing interactions? </a:t>
            </a:r>
          </a:p>
        </p:txBody>
      </p:sp>
      <p:sp>
        <p:nvSpPr>
          <p:cNvPr id="31756" name="Text Box 12"/>
          <p:cNvSpPr txBox="1">
            <a:spLocks noChangeArrowheads="1"/>
          </p:cNvSpPr>
          <p:nvPr/>
        </p:nvSpPr>
        <p:spPr bwMode="auto">
          <a:xfrm>
            <a:off x="3184525" y="1179513"/>
            <a:ext cx="2127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i="1" smtClean="0">
                <a:solidFill>
                  <a:srgbClr val="000000"/>
                </a:solidFill>
                <a:latin typeface="Arial" charset="0"/>
                <a:ea typeface="ＭＳ Ｐゴシック" charset="0"/>
              </a:rPr>
              <a:t>Kimura et al (2003)</a:t>
            </a:r>
          </a:p>
        </p:txBody>
      </p:sp>
    </p:spTree>
    <p:extLst>
      <p:ext uri="{BB962C8B-B14F-4D97-AF65-F5344CB8AC3E}">
        <p14:creationId xmlns:p14="http://schemas.microsoft.com/office/powerpoint/2010/main" val="2522316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752"/>
                                        </p:tgtEl>
                                        <p:attrNameLst>
                                          <p:attrName>style.visibility</p:attrName>
                                        </p:attrNameLst>
                                      </p:cBhvr>
                                      <p:to>
                                        <p:strVal val="visible"/>
                                      </p:to>
                                    </p:set>
                                    <p:animEffect transition="in" filter="dissolve">
                                      <p:cBhvr>
                                        <p:cTn id="7" dur="500"/>
                                        <p:tgtEl>
                                          <p:spTgt spid="31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title"/>
          </p:nvPr>
        </p:nvSpPr>
        <p:spPr>
          <a:xfrm>
            <a:off x="457200" y="228600"/>
            <a:ext cx="8686800" cy="1371600"/>
          </a:xfrm>
        </p:spPr>
        <p:txBody>
          <a:bodyPr/>
          <a:lstStyle/>
          <a:p>
            <a:r>
              <a:rPr lang="en-US" sz="4000"/>
              <a:t>Longitudinal to transverse modulation</a:t>
            </a:r>
          </a:p>
        </p:txBody>
      </p:sp>
      <p:pic>
        <p:nvPicPr>
          <p:cNvPr id="34821" name="Picture 5"/>
          <p:cNvPicPr>
            <a:picLocks noChangeAspect="1" noChangeArrowheads="1"/>
          </p:cNvPicPr>
          <p:nvPr/>
        </p:nvPicPr>
        <p:blipFill>
          <a:blip r:embed="rId4">
            <a:extLst>
              <a:ext uri="{28A0092B-C50C-407E-A947-70E740481C1C}">
                <a14:useLocalDpi xmlns:a14="http://schemas.microsoft.com/office/drawing/2010/main" val="0"/>
              </a:ext>
            </a:extLst>
          </a:blip>
          <a:srcRect t="996"/>
          <a:stretch>
            <a:fillRect/>
          </a:stretch>
        </p:blipFill>
        <p:spPr bwMode="auto">
          <a:xfrm>
            <a:off x="152400" y="1905000"/>
            <a:ext cx="5029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4822" name="Picture 6"/>
          <p:cNvPicPr>
            <a:picLocks noChangeAspect="1" noChangeArrowheads="1"/>
          </p:cNvPicPr>
          <p:nvPr/>
        </p:nvPicPr>
        <p:blipFill>
          <a:blip r:embed="rId5">
            <a:extLst>
              <a:ext uri="{28A0092B-C50C-407E-A947-70E740481C1C}">
                <a14:useLocalDpi xmlns:a14="http://schemas.microsoft.com/office/drawing/2010/main" val="0"/>
              </a:ext>
            </a:extLst>
          </a:blip>
          <a:srcRect l="3307" t="3175" r="7715"/>
          <a:stretch>
            <a:fillRect/>
          </a:stretch>
        </p:blipFill>
        <p:spPr bwMode="auto">
          <a:xfrm>
            <a:off x="5486400" y="1676400"/>
            <a:ext cx="2865438"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4823" name="Text Box 7"/>
          <p:cNvSpPr txBox="1">
            <a:spLocks noChangeArrowheads="1"/>
          </p:cNvSpPr>
          <p:nvPr/>
        </p:nvSpPr>
        <p:spPr bwMode="auto">
          <a:xfrm>
            <a:off x="1466850" y="1447800"/>
            <a:ext cx="280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i="1" smtClean="0">
                <a:solidFill>
                  <a:srgbClr val="000000"/>
                </a:solidFill>
                <a:latin typeface="Arial" charset="0"/>
                <a:ea typeface="ＭＳ Ｐゴシック" charset="0"/>
              </a:rPr>
              <a:t>Kenzelmann et al (2005). </a:t>
            </a:r>
          </a:p>
        </p:txBody>
      </p:sp>
      <p:pic>
        <p:nvPicPr>
          <p:cNvPr id="3482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892300"/>
            <a:ext cx="4953000" cy="453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34826" name="Object 10"/>
          <p:cNvGraphicFramePr>
            <a:graphicFrameLocks noChangeAspect="1"/>
          </p:cNvGraphicFramePr>
          <p:nvPr/>
        </p:nvGraphicFramePr>
        <p:xfrm>
          <a:off x="6208713" y="1295400"/>
          <a:ext cx="1985962" cy="461963"/>
        </p:xfrm>
        <a:graphic>
          <a:graphicData uri="http://schemas.openxmlformats.org/presentationml/2006/ole">
            <mc:AlternateContent xmlns:mc="http://schemas.openxmlformats.org/markup-compatibility/2006">
              <mc:Choice xmlns:v="urn:schemas-microsoft-com:vml" Requires="v">
                <p:oleObj spid="_x0000_s94212" name="Equation" r:id="rId7" imgW="927000" imgH="215640" progId="Equation.DSMT4">
                  <p:embed/>
                </p:oleObj>
              </mc:Choice>
              <mc:Fallback>
                <p:oleObj name="Equation" r:id="rId7" imgW="927000" imgH="2156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8713" y="1295400"/>
                        <a:ext cx="1985962"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4827" name="Oval 11"/>
          <p:cNvSpPr>
            <a:spLocks noChangeAspect="1" noChangeArrowheads="1"/>
          </p:cNvSpPr>
          <p:nvPr/>
        </p:nvSpPr>
        <p:spPr bwMode="auto">
          <a:xfrm>
            <a:off x="6940550" y="2413000"/>
            <a:ext cx="438150" cy="438150"/>
          </a:xfrm>
          <a:prstGeom prst="ellipse">
            <a:avLst/>
          </a:prstGeom>
          <a:noFill/>
          <a:ln w="28575">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smtClean="0">
              <a:solidFill>
                <a:srgbClr val="000000"/>
              </a:solidFill>
              <a:latin typeface="Arial" charset="0"/>
              <a:ea typeface="ＭＳ Ｐゴシック" charset="0"/>
            </a:endParaRPr>
          </a:p>
        </p:txBody>
      </p:sp>
    </p:spTree>
    <p:extLst>
      <p:ext uri="{BB962C8B-B14F-4D97-AF65-F5344CB8AC3E}">
        <p14:creationId xmlns:p14="http://schemas.microsoft.com/office/powerpoint/2010/main" val="42640467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4822"/>
                                        </p:tgtEl>
                                        <p:attrNameLst>
                                          <p:attrName>style.visibility</p:attrName>
                                        </p:attrNameLst>
                                      </p:cBhvr>
                                      <p:to>
                                        <p:strVal val="visible"/>
                                      </p:to>
                                    </p:set>
                                    <p:animEffect transition="in" filter="dissolve">
                                      <p:cBhvr>
                                        <p:cTn id="7" dur="500"/>
                                        <p:tgtEl>
                                          <p:spTgt spid="348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4826"/>
                                        </p:tgtEl>
                                        <p:attrNameLst>
                                          <p:attrName>style.visibility</p:attrName>
                                        </p:attrNameLst>
                                      </p:cBhvr>
                                      <p:to>
                                        <p:strVal val="visible"/>
                                      </p:to>
                                    </p:set>
                                    <p:animEffect transition="in" filter="dissolve">
                                      <p:cBhvr>
                                        <p:cTn id="12" dur="500"/>
                                        <p:tgtEl>
                                          <p:spTgt spid="3482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4827"/>
                                        </p:tgtEl>
                                        <p:attrNameLst>
                                          <p:attrName>style.visibility</p:attrName>
                                        </p:attrNameLst>
                                      </p:cBhvr>
                                      <p:to>
                                        <p:strVal val="visible"/>
                                      </p:to>
                                    </p:set>
                                    <p:animEffect transition="in" filter="dissolve">
                                      <p:cBhvr>
                                        <p:cTn id="15" dur="500"/>
                                        <p:tgtEl>
                                          <p:spTgt spid="348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4825"/>
                                        </p:tgtEl>
                                        <p:attrNameLst>
                                          <p:attrName>style.visibility</p:attrName>
                                        </p:attrNameLst>
                                      </p:cBhvr>
                                      <p:to>
                                        <p:strVal val="visible"/>
                                      </p:to>
                                    </p:set>
                                    <p:animEffect transition="in" filter="dissolve">
                                      <p:cBhvr>
                                        <p:cTn id="20" dur="500"/>
                                        <p:tgtEl>
                                          <p:spTgt spid="34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Rectangle 4"/>
          <p:cNvSpPr>
            <a:spLocks noGrp="1" noChangeArrowheads="1"/>
          </p:cNvSpPr>
          <p:nvPr>
            <p:ph type="title"/>
          </p:nvPr>
        </p:nvSpPr>
        <p:spPr>
          <a:xfrm>
            <a:off x="609600" y="76200"/>
            <a:ext cx="8534400" cy="6858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dirty="0"/>
              <a:t>NiGa</a:t>
            </a:r>
            <a:r>
              <a:rPr lang="en-US" sz="3200" baseline="-25000" dirty="0"/>
              <a:t>2</a:t>
            </a:r>
            <a:r>
              <a:rPr lang="en-US" sz="3200" dirty="0"/>
              <a:t>S</a:t>
            </a:r>
            <a:r>
              <a:rPr lang="en-US" sz="3200" baseline="-25000" dirty="0"/>
              <a:t>4</a:t>
            </a:r>
            <a:r>
              <a:rPr lang="en-US" sz="3200" dirty="0"/>
              <a:t> : Spin-1 Triangular Lattice AFM</a:t>
            </a:r>
          </a:p>
        </p:txBody>
      </p:sp>
      <p:sp>
        <p:nvSpPr>
          <p:cNvPr id="113679" name="Text Box 15"/>
          <p:cNvSpPr txBox="1">
            <a:spLocks noChangeArrowheads="1"/>
          </p:cNvSpPr>
          <p:nvPr/>
        </p:nvSpPr>
        <p:spPr bwMode="auto">
          <a:xfrm>
            <a:off x="3519271" y="762000"/>
            <a:ext cx="2965877" cy="338554"/>
          </a:xfrm>
          <a:prstGeom prst="rect">
            <a:avLst/>
          </a:prstGeom>
          <a:noFill/>
          <a:ln w="9525">
            <a:noFill/>
            <a:miter lim="800000"/>
            <a:headEnd/>
            <a:tailEnd/>
          </a:ln>
          <a:effectLst/>
        </p:spPr>
        <p:txBody>
          <a:bodyPr wrap="none">
            <a:spAutoFit/>
          </a:bodyPr>
          <a:lstStyle/>
          <a:p>
            <a:r>
              <a:rPr lang="en-US" sz="1600" i="1" dirty="0" err="1"/>
              <a:t>Nakatsuji</a:t>
            </a:r>
            <a:r>
              <a:rPr lang="en-US" sz="1600" i="1" dirty="0"/>
              <a:t> et al. Science (2005)</a:t>
            </a:r>
          </a:p>
        </p:txBody>
      </p:sp>
      <p:sp>
        <p:nvSpPr>
          <p:cNvPr id="7" name="TextBox 6"/>
          <p:cNvSpPr txBox="1"/>
          <p:nvPr/>
        </p:nvSpPr>
        <p:spPr>
          <a:xfrm>
            <a:off x="122586" y="6313578"/>
            <a:ext cx="4375564"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dirty="0" smtClean="0"/>
              <a:t>Unusually weak interlayer coupling </a:t>
            </a:r>
            <a:endParaRPr lang="en-US" sz="2000" dirty="0"/>
          </a:p>
        </p:txBody>
      </p:sp>
      <p:pic>
        <p:nvPicPr>
          <p:cNvPr id="8" name="Picture 21" descr="NiS2layer"/>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498150" y="1520690"/>
            <a:ext cx="4588256" cy="3468757"/>
          </a:xfrm>
          <a:prstGeom prst="rect">
            <a:avLst/>
          </a:prstGeom>
          <a:ln>
            <a:noFill/>
          </a:ln>
          <a:effectLst>
            <a:outerShdw blurRad="292100" dist="139700" dir="2700000" algn="tl" rotWithShape="0">
              <a:srgbClr val="333333">
                <a:alpha val="65000"/>
              </a:srgbClr>
            </a:outerShdw>
          </a:effectLst>
        </p:spPr>
      </p:pic>
      <p:pic>
        <p:nvPicPr>
          <p:cNvPr id="9" name="図 26" descr="structure.jpg"/>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132525" y="1408667"/>
            <a:ext cx="4001359" cy="4474114"/>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4588773" y="5711813"/>
            <a:ext cx="4555227"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dirty="0" smtClean="0"/>
              <a:t>Dominant 3</a:t>
            </a:r>
            <a:r>
              <a:rPr lang="en-US" sz="2000" baseline="30000" dirty="0" smtClean="0"/>
              <a:t>rd</a:t>
            </a:r>
            <a:r>
              <a:rPr lang="en-US" sz="2000" dirty="0" smtClean="0"/>
              <a:t> neighbor interactions</a:t>
            </a:r>
          </a:p>
          <a:p>
            <a:r>
              <a:rPr lang="en-US" sz="2000" dirty="0" smtClean="0"/>
              <a:t>Exact triangular lattice</a:t>
            </a:r>
          </a:p>
          <a:p>
            <a:r>
              <a:rPr lang="en-US" sz="2000" dirty="0" smtClean="0"/>
              <a:t>Weak easy plane anisotropy</a:t>
            </a:r>
          </a:p>
        </p:txBody>
      </p:sp>
      <p:cxnSp>
        <p:nvCxnSpPr>
          <p:cNvPr id="16" name="Straight Arrow Connector 15"/>
          <p:cNvCxnSpPr/>
          <p:nvPr/>
        </p:nvCxnSpPr>
        <p:spPr>
          <a:xfrm>
            <a:off x="5377070" y="4144621"/>
            <a:ext cx="2126974" cy="9939"/>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flipH="1" flipV="1">
            <a:off x="4992759" y="3226909"/>
            <a:ext cx="987286" cy="536712"/>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713943" y="4300757"/>
            <a:ext cx="1542410" cy="523220"/>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sz="2800" i="1" dirty="0" smtClean="0">
                <a:latin typeface="Times New Roman" pitchFamily="18" charset="0"/>
                <a:cs typeface="Times New Roman" pitchFamily="18" charset="0"/>
              </a:rPr>
              <a:t>J</a:t>
            </a:r>
            <a:r>
              <a:rPr lang="en-US" sz="2800" i="1" baseline="-25000" dirty="0" smtClean="0">
                <a:latin typeface="Times New Roman" pitchFamily="18" charset="0"/>
                <a:cs typeface="Times New Roman" pitchFamily="18" charset="0"/>
              </a:rPr>
              <a:t>3</a:t>
            </a:r>
            <a:r>
              <a:rPr lang="en-US" sz="2800" i="1" dirty="0" smtClean="0">
                <a:latin typeface="Times New Roman" pitchFamily="18" charset="0"/>
                <a:cs typeface="Times New Roman" pitchFamily="18" charset="0"/>
              </a:rPr>
              <a:t> : </a:t>
            </a:r>
            <a:r>
              <a:rPr lang="en-US" sz="2800" dirty="0" smtClean="0">
                <a:latin typeface="Times New Roman" pitchFamily="18" charset="0"/>
                <a:cs typeface="Times New Roman" pitchFamily="18" charset="0"/>
              </a:rPr>
              <a:t>AFM</a:t>
            </a:r>
            <a:endParaRPr lang="en-US" sz="2800" baseline="-25000" dirty="0">
              <a:latin typeface="Times New Roman" pitchFamily="18" charset="0"/>
              <a:cs typeface="Times New Roman" pitchFamily="18" charset="0"/>
            </a:endParaRPr>
          </a:p>
        </p:txBody>
      </p:sp>
      <p:sp>
        <p:nvSpPr>
          <p:cNvPr id="22" name="TextBox 21"/>
          <p:cNvSpPr txBox="1"/>
          <p:nvPr/>
        </p:nvSpPr>
        <p:spPr>
          <a:xfrm rot="18035284">
            <a:off x="4813251" y="3135962"/>
            <a:ext cx="686406" cy="307777"/>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sz="1400" i="1" dirty="0" smtClean="0">
                <a:latin typeface="Times New Roman" pitchFamily="18" charset="0"/>
                <a:cs typeface="Times New Roman" pitchFamily="18" charset="0"/>
              </a:rPr>
              <a:t>J</a:t>
            </a:r>
            <a:r>
              <a:rPr lang="en-US" sz="1400" i="1" baseline="-25000" dirty="0" smtClean="0">
                <a:latin typeface="Times New Roman" pitchFamily="18" charset="0"/>
                <a:cs typeface="Times New Roman" pitchFamily="18" charset="0"/>
              </a:rPr>
              <a:t>1</a:t>
            </a:r>
            <a:r>
              <a:rPr lang="en-US" sz="1400" i="1" dirty="0" smtClean="0">
                <a:latin typeface="Times New Roman" pitchFamily="18" charset="0"/>
                <a:cs typeface="Times New Roman" pitchFamily="18" charset="0"/>
              </a:rPr>
              <a:t>: FM</a:t>
            </a:r>
            <a:endParaRPr lang="en-US" sz="1400" i="1" baseline="-25000" dirty="0">
              <a:latin typeface="Times New Roman" pitchFamily="18" charset="0"/>
              <a:cs typeface="Times New Roman" pitchFamily="18" charset="0"/>
            </a:endParaRPr>
          </a:p>
        </p:txBody>
      </p:sp>
    </p:spTree>
    <p:extLst>
      <p:ext uri="{BB962C8B-B14F-4D97-AF65-F5344CB8AC3E}">
        <p14:creationId xmlns:p14="http://schemas.microsoft.com/office/powerpoint/2010/main" val="26413601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4463"/>
            <a:ext cx="9144000" cy="1143000"/>
          </a:xfrm>
        </p:spPr>
        <p:txBody>
          <a:bodyPr>
            <a:noAutofit/>
          </a:bodyPr>
          <a:lstStyle/>
          <a:p>
            <a:r>
              <a:rPr lang="en-US" sz="3600" dirty="0" smtClean="0"/>
              <a:t>NiGa</a:t>
            </a:r>
            <a:r>
              <a:rPr lang="en-US" sz="3600" baseline="-25000" dirty="0" smtClean="0"/>
              <a:t>2</a:t>
            </a:r>
            <a:r>
              <a:rPr lang="en-US" sz="3600" dirty="0" smtClean="0"/>
              <a:t>S</a:t>
            </a:r>
            <a:r>
              <a:rPr lang="en-US" sz="3600" baseline="-25000" dirty="0" smtClean="0"/>
              <a:t>4</a:t>
            </a:r>
            <a:r>
              <a:rPr lang="en-US" sz="3600" dirty="0" smtClean="0"/>
              <a:t>: Elastic Magnetic Scattering</a:t>
            </a:r>
            <a:endParaRPr lang="en-US" sz="3600" dirty="0"/>
          </a:p>
        </p:txBody>
      </p:sp>
      <p:graphicFrame>
        <p:nvGraphicFramePr>
          <p:cNvPr id="7" name="Object 6"/>
          <p:cNvGraphicFramePr>
            <a:graphicFrameLocks noChangeAspect="1"/>
          </p:cNvGraphicFramePr>
          <p:nvPr/>
        </p:nvGraphicFramePr>
        <p:xfrm>
          <a:off x="1840396" y="5255866"/>
          <a:ext cx="2095500" cy="419100"/>
        </p:xfrm>
        <a:graphic>
          <a:graphicData uri="http://schemas.openxmlformats.org/presentationml/2006/ole">
            <mc:AlternateContent xmlns:mc="http://schemas.openxmlformats.org/markup-compatibility/2006">
              <mc:Choice xmlns:v="urn:schemas-microsoft-com:vml" Requires="v">
                <p:oleObj spid="_x0000_s78855" name="Equation" r:id="rId4" imgW="825480" imgH="164880" progId="Equation.DSMT4">
                  <p:embed/>
                </p:oleObj>
              </mc:Choice>
              <mc:Fallback>
                <p:oleObj name="Equation" r:id="rId4" imgW="825480" imgH="1648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0396" y="5255866"/>
                        <a:ext cx="20955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2804" name="AutoShape 4" descr="https://docs.google.com/File?id=dc4vqnn8_133ghrz9t4x_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32806" name="AutoShape 6" descr="https://docs.google.com/File?id=dc4vqnn8_133ghrz9t4x_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 name="Picture 11" descr="dc4vqnn8_133ghrz9t4x_b.jpg"/>
          <p:cNvPicPr>
            <a:picLocks noChangeAspect="1"/>
          </p:cNvPicPr>
          <p:nvPr/>
        </p:nvPicPr>
        <p:blipFill>
          <a:blip r:embed="rId6"/>
          <a:srcRect l="13333" t="11293" r="14684" b="5769"/>
          <a:stretch>
            <a:fillRect/>
          </a:stretch>
        </p:blipFill>
        <p:spPr>
          <a:xfrm>
            <a:off x="723015" y="831253"/>
            <a:ext cx="7666073" cy="5888524"/>
          </a:xfrm>
          <a:prstGeom prst="rect">
            <a:avLst/>
          </a:prstGeom>
          <a:ln>
            <a:noFill/>
          </a:ln>
          <a:effectLst>
            <a:outerShdw blurRad="292100" dist="139700" dir="2700000" algn="tl" rotWithShape="0">
              <a:srgbClr val="333333">
                <a:alpha val="65000"/>
              </a:srgbClr>
            </a:outerShdw>
          </a:effectLst>
        </p:spPr>
      </p:pic>
      <p:sp>
        <p:nvSpPr>
          <p:cNvPr id="332808" name="AutoShape 8" descr="https://docs.google.com/File?id=dc4vqnn8_134dfrc65gz_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 name="Picture 13" descr="inversion elastic image.jpg"/>
          <p:cNvPicPr>
            <a:picLocks noChangeAspect="1"/>
          </p:cNvPicPr>
          <p:nvPr/>
        </p:nvPicPr>
        <p:blipFill>
          <a:blip r:embed="rId7"/>
          <a:srcRect l="20791" t="12186" r="28419" b="13581"/>
          <a:stretch>
            <a:fillRect/>
          </a:stretch>
        </p:blipFill>
        <p:spPr>
          <a:xfrm>
            <a:off x="1532039" y="895051"/>
            <a:ext cx="5398927" cy="5260595"/>
          </a:xfrm>
          <a:prstGeom prst="rect">
            <a:avLst/>
          </a:prstGeom>
        </p:spPr>
      </p:pic>
    </p:spTree>
    <p:extLst>
      <p:ext uri="{BB962C8B-B14F-4D97-AF65-F5344CB8AC3E}">
        <p14:creationId xmlns:p14="http://schemas.microsoft.com/office/powerpoint/2010/main" val="60825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Short range magnetic ordering</a:t>
            </a:r>
            <a:endParaRPr lang="en-US" dirty="0"/>
          </a:p>
        </p:txBody>
      </p:sp>
      <p:pic>
        <p:nvPicPr>
          <p:cNvPr id="389124" name="Picture 4"/>
          <p:cNvPicPr>
            <a:picLocks noChangeAspect="1" noChangeArrowheads="1"/>
          </p:cNvPicPr>
          <p:nvPr/>
        </p:nvPicPr>
        <p:blipFill>
          <a:blip r:embed="rId3"/>
          <a:srcRect/>
          <a:stretch>
            <a:fillRect/>
          </a:stretch>
        </p:blipFill>
        <p:spPr bwMode="auto">
          <a:xfrm>
            <a:off x="126954" y="1259962"/>
            <a:ext cx="4943659" cy="483597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noChangeArrowheads="1"/>
          </p:cNvPicPr>
          <p:nvPr/>
        </p:nvPicPr>
        <p:blipFill>
          <a:blip r:embed="rId4" cstate="print"/>
          <a:srcRect l="44966" r="9973"/>
          <a:stretch>
            <a:fillRect/>
          </a:stretch>
        </p:blipFill>
        <p:spPr bwMode="auto">
          <a:xfrm>
            <a:off x="5260125" y="1259963"/>
            <a:ext cx="3745651" cy="483597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386848" y="1984075"/>
            <a:ext cx="2562305" cy="338554"/>
          </a:xfrm>
          <a:prstGeom prst="rect">
            <a:avLst/>
          </a:prstGeom>
          <a:noFill/>
        </p:spPr>
        <p:txBody>
          <a:bodyPr wrap="none" rtlCol="0">
            <a:spAutoFit/>
          </a:bodyPr>
          <a:lstStyle/>
          <a:p>
            <a:r>
              <a:rPr lang="en-US" sz="1600" i="1" dirty="0" smtClean="0"/>
              <a:t>C. Stock et al. PRL (2010)</a:t>
            </a:r>
            <a:endParaRPr lang="en-US" sz="1600" i="1" dirty="0"/>
          </a:p>
        </p:txBody>
      </p:sp>
    </p:spTree>
    <p:extLst>
      <p:ext uri="{BB962C8B-B14F-4D97-AF65-F5344CB8AC3E}">
        <p14:creationId xmlns:p14="http://schemas.microsoft.com/office/powerpoint/2010/main" val="946470851"/>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alphaModFix amt="68000"/>
          </a:blip>
          <a:srcRect l="2603" r="8731"/>
          <a:stretch/>
        </p:blipFill>
        <p:spPr>
          <a:xfrm>
            <a:off x="0" y="1"/>
            <a:ext cx="9144000" cy="6858000"/>
          </a:xfrm>
          <a:prstGeom prst="rect">
            <a:avLst/>
          </a:prstGeom>
        </p:spPr>
      </p:pic>
      <p:sp>
        <p:nvSpPr>
          <p:cNvPr id="3" name="Content Placeholder 2"/>
          <p:cNvSpPr>
            <a:spLocks noGrp="1"/>
          </p:cNvSpPr>
          <p:nvPr>
            <p:ph idx="1"/>
          </p:nvPr>
        </p:nvSpPr>
        <p:spPr>
          <a:xfrm>
            <a:off x="0" y="843103"/>
            <a:ext cx="8982841" cy="2952893"/>
          </a:xfrm>
        </p:spPr>
        <p:txBody>
          <a:bodyPr>
            <a:normAutofit/>
          </a:bodyPr>
          <a:lstStyle/>
          <a:p>
            <a:pPr>
              <a:spcBef>
                <a:spcPts val="1200"/>
              </a:spcBef>
              <a:spcAft>
                <a:spcPts val="600"/>
              </a:spcAft>
              <a:buFont typeface="Wingdings" pitchFamily="2" charset="2"/>
              <a:buChar char="v"/>
            </a:pPr>
            <a:r>
              <a:rPr lang="en-US" dirty="0" smtClean="0"/>
              <a:t> Neutron spin meets electron spin</a:t>
            </a:r>
          </a:p>
          <a:p>
            <a:pPr>
              <a:spcBef>
                <a:spcPts val="1200"/>
              </a:spcBef>
              <a:buFont typeface="Wingdings" pitchFamily="2" charset="2"/>
              <a:buChar char="v"/>
            </a:pPr>
            <a:r>
              <a:rPr lang="en-US" dirty="0" smtClean="0"/>
              <a:t> Structure</a:t>
            </a:r>
            <a:r>
              <a:rPr lang="en-US" sz="2400" dirty="0" smtClean="0"/>
              <a:t>   </a:t>
            </a:r>
            <a:r>
              <a:rPr lang="en-US" dirty="0" smtClean="0"/>
              <a:t>: Magnetic diffraction</a:t>
            </a:r>
          </a:p>
          <a:p>
            <a:pPr>
              <a:spcBef>
                <a:spcPts val="1200"/>
              </a:spcBef>
              <a:buFont typeface="Wingdings" pitchFamily="2" charset="2"/>
              <a:buChar char="v"/>
            </a:pPr>
            <a:r>
              <a:rPr lang="en-US" dirty="0" smtClean="0"/>
              <a:t> Excitations: Inelastic magnetic </a:t>
            </a:r>
            <a:r>
              <a:rPr lang="en-US" dirty="0" smtClean="0"/>
              <a:t>scattering</a:t>
            </a:r>
            <a:endParaRPr lang="en-US" dirty="0" smtClean="0"/>
          </a:p>
        </p:txBody>
      </p:sp>
      <p:sp>
        <p:nvSpPr>
          <p:cNvPr id="2" name="Title 1"/>
          <p:cNvSpPr>
            <a:spLocks noGrp="1"/>
          </p:cNvSpPr>
          <p:nvPr>
            <p:ph type="title"/>
          </p:nvPr>
        </p:nvSpPr>
        <p:spPr>
          <a:xfrm>
            <a:off x="199936" y="0"/>
            <a:ext cx="8229600" cy="843103"/>
          </a:xfrm>
        </p:spPr>
        <p:txBody>
          <a:bodyPr/>
          <a:lstStyle/>
          <a:p>
            <a:r>
              <a:rPr lang="en-US" dirty="0" smtClean="0"/>
              <a:t>Overview</a:t>
            </a:r>
            <a:endParaRPr lang="en-US" dirty="0"/>
          </a:p>
        </p:txBody>
      </p:sp>
    </p:spTree>
    <p:extLst>
      <p:ext uri="{BB962C8B-B14F-4D97-AF65-F5344CB8AC3E}">
        <p14:creationId xmlns:p14="http://schemas.microsoft.com/office/powerpoint/2010/main" val="1325096906"/>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89835" y="4287148"/>
            <a:ext cx="3915499" cy="2066823"/>
          </a:xfrm>
          <a:prstGeom prst="rect">
            <a:avLst/>
          </a:prstGeom>
          <a:solidFill>
            <a:srgbClr val="FFFFFF"/>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News Gothic MT"/>
            </a:endParaRPr>
          </a:p>
        </p:txBody>
      </p:sp>
      <p:sp>
        <p:nvSpPr>
          <p:cNvPr id="20" name="Title 2"/>
          <p:cNvSpPr>
            <a:spLocks noGrp="1"/>
          </p:cNvSpPr>
          <p:nvPr>
            <p:ph type="title"/>
          </p:nvPr>
        </p:nvSpPr>
        <p:spPr>
          <a:xfrm>
            <a:off x="0" y="63046"/>
            <a:ext cx="9144000" cy="610558"/>
          </a:xfrm>
        </p:spPr>
        <p:txBody>
          <a:bodyPr>
            <a:noAutofit/>
          </a:bodyPr>
          <a:lstStyle/>
          <a:p>
            <a:r>
              <a:rPr lang="en-US" sz="3600" dirty="0" err="1" smtClean="0"/>
              <a:t>Ising</a:t>
            </a:r>
            <a:r>
              <a:rPr lang="en-US" sz="3600" dirty="0" smtClean="0"/>
              <a:t> FM : Spin-Ice</a:t>
            </a:r>
            <a:endParaRPr lang="en-US" sz="3600" dirty="0"/>
          </a:p>
        </p:txBody>
      </p:sp>
      <p:graphicFrame>
        <p:nvGraphicFramePr>
          <p:cNvPr id="10" name="Object 3"/>
          <p:cNvGraphicFramePr>
            <a:graphicFrameLocks noChangeAspect="1"/>
          </p:cNvGraphicFramePr>
          <p:nvPr>
            <p:extLst>
              <p:ext uri="{D42A27DB-BD31-4B8C-83A1-F6EECF244321}">
                <p14:modId xmlns:p14="http://schemas.microsoft.com/office/powerpoint/2010/main" val="2323560133"/>
              </p:ext>
            </p:extLst>
          </p:nvPr>
        </p:nvGraphicFramePr>
        <p:xfrm>
          <a:off x="185525" y="4307091"/>
          <a:ext cx="4372363" cy="2046942"/>
        </p:xfrm>
        <a:graphic>
          <a:graphicData uri="http://schemas.openxmlformats.org/presentationml/2006/ole">
            <mc:AlternateContent xmlns:mc="http://schemas.openxmlformats.org/markup-compatibility/2006">
              <mc:Choice xmlns:v="urn:schemas-microsoft-com:vml" Requires="v">
                <p:oleObj spid="_x0000_s96263" name="Equation" r:id="rId4" imgW="1968500" imgH="977900" progId="Equation.DSMT4">
                  <p:embed/>
                </p:oleObj>
              </mc:Choice>
              <mc:Fallback>
                <p:oleObj name="Equation" r:id="rId4" imgW="1968500" imgH="977900" progId="Equation.DSMT4">
                  <p:embed/>
                  <p:pic>
                    <p:nvPicPr>
                      <p:cNvPr id="0" name=""/>
                      <p:cNvPicPr>
                        <a:picLocks noChangeAspect="1" noChangeArrowheads="1"/>
                      </p:cNvPicPr>
                      <p:nvPr/>
                    </p:nvPicPr>
                    <p:blipFill>
                      <a:blip r:embed="rId5"/>
                      <a:srcRect/>
                      <a:stretch>
                        <a:fillRect/>
                      </a:stretch>
                    </p:blipFill>
                    <p:spPr bwMode="auto">
                      <a:xfrm>
                        <a:off x="185525" y="4307091"/>
                        <a:ext cx="4372363" cy="2046942"/>
                      </a:xfrm>
                      <a:prstGeom prst="rect">
                        <a:avLst/>
                      </a:prstGeom>
                      <a:solidFill>
                        <a:srgbClr val="FFFFFF"/>
                      </a:solidFill>
                      <a:ln w="9525">
                        <a:noFill/>
                        <a:miter lim="800000"/>
                        <a:headEnd/>
                        <a:tailEnd/>
                      </a:ln>
                      <a:effectLst>
                        <a:outerShdw blurRad="63500" dist="107763" dir="2700000" algn="ctr" rotWithShape="0">
                          <a:srgbClr val="000000">
                            <a:alpha val="50000"/>
                          </a:srgbClr>
                        </a:outerShdw>
                      </a:effectLst>
                    </p:spPr>
                  </p:pic>
                </p:oleObj>
              </mc:Fallback>
            </mc:AlternateContent>
          </a:graphicData>
        </a:graphic>
      </p:graphicFrame>
      <p:pic>
        <p:nvPicPr>
          <p:cNvPr id="11" name="Picture 10" descr="tetrahedron"/>
          <p:cNvPicPr>
            <a:picLocks noChangeAspect="1" noChangeArrowheads="1"/>
          </p:cNvPicPr>
          <p:nvPr/>
        </p:nvPicPr>
        <p:blipFill>
          <a:blip r:embed="rId6"/>
          <a:srcRect l="8362" t="19400" r="27429" b="22076"/>
          <a:stretch>
            <a:fillRect/>
          </a:stretch>
        </p:blipFill>
        <p:spPr bwMode="auto">
          <a:xfrm>
            <a:off x="1424561" y="6169209"/>
            <a:ext cx="187228" cy="170651"/>
          </a:xfrm>
          <a:prstGeom prst="rect">
            <a:avLst/>
          </a:prstGeom>
          <a:noFill/>
        </p:spPr>
      </p:pic>
      <p:pic>
        <p:nvPicPr>
          <p:cNvPr id="15" name="Picture 14" descr="tetrahedron"/>
          <p:cNvPicPr>
            <a:picLocks noChangeAspect="1" noChangeArrowheads="1"/>
          </p:cNvPicPr>
          <p:nvPr/>
        </p:nvPicPr>
        <p:blipFill>
          <a:blip r:embed="rId6"/>
          <a:srcRect l="8362" t="19400" r="27429" b="22076"/>
          <a:stretch>
            <a:fillRect/>
          </a:stretch>
        </p:blipFill>
        <p:spPr bwMode="auto">
          <a:xfrm>
            <a:off x="1860956" y="6040891"/>
            <a:ext cx="187228" cy="170651"/>
          </a:xfrm>
          <a:prstGeom prst="rect">
            <a:avLst/>
          </a:prstGeom>
          <a:noFill/>
        </p:spPr>
      </p:pic>
      <p:graphicFrame>
        <p:nvGraphicFramePr>
          <p:cNvPr id="2" name="Object 1"/>
          <p:cNvGraphicFramePr>
            <a:graphicFrameLocks noChangeAspect="1"/>
          </p:cNvGraphicFramePr>
          <p:nvPr>
            <p:extLst>
              <p:ext uri="{D42A27DB-BD31-4B8C-83A1-F6EECF244321}">
                <p14:modId xmlns:p14="http://schemas.microsoft.com/office/powerpoint/2010/main" val="4240022453"/>
              </p:ext>
            </p:extLst>
          </p:nvPr>
        </p:nvGraphicFramePr>
        <p:xfrm>
          <a:off x="4889835" y="4287149"/>
          <a:ext cx="3991110" cy="2080996"/>
        </p:xfrm>
        <a:graphic>
          <a:graphicData uri="http://schemas.openxmlformats.org/presentationml/2006/ole">
            <mc:AlternateContent xmlns:mc="http://schemas.openxmlformats.org/markup-compatibility/2006">
              <mc:Choice xmlns:v="urn:schemas-microsoft-com:vml" Requires="v">
                <p:oleObj spid="_x0000_s96264" name="Equation" r:id="rId7" imgW="2222500" imgH="1206500" progId="Equation.DSMT4">
                  <p:embed/>
                </p:oleObj>
              </mc:Choice>
              <mc:Fallback>
                <p:oleObj name="Equation" r:id="rId7" imgW="2222500" imgH="1206500" progId="Equation.DSMT4">
                  <p:embed/>
                  <p:pic>
                    <p:nvPicPr>
                      <p:cNvPr id="0" name=""/>
                      <p:cNvPicPr/>
                      <p:nvPr/>
                    </p:nvPicPr>
                    <p:blipFill>
                      <a:blip r:embed="rId8"/>
                      <a:stretch>
                        <a:fillRect/>
                      </a:stretch>
                    </p:blipFill>
                    <p:spPr>
                      <a:xfrm>
                        <a:off x="4889835" y="4287149"/>
                        <a:ext cx="3991110" cy="2080996"/>
                      </a:xfrm>
                      <a:prstGeom prst="rect">
                        <a:avLst/>
                      </a:prstGeom>
                      <a:solidFill>
                        <a:srgbClr val="FFFFFF"/>
                      </a:solidFill>
                    </p:spPr>
                  </p:pic>
                </p:oleObj>
              </mc:Fallback>
            </mc:AlternateContent>
          </a:graphicData>
        </a:graphic>
      </p:graphicFrame>
      <p:pic>
        <p:nvPicPr>
          <p:cNvPr id="18" name="Picture 17"/>
          <p:cNvPicPr>
            <a:picLocks noChangeAspect="1"/>
          </p:cNvPicPr>
          <p:nvPr/>
        </p:nvPicPr>
        <p:blipFill rotWithShape="1">
          <a:blip r:embed="rId9"/>
          <a:srcRect t="46573"/>
          <a:stretch/>
        </p:blipFill>
        <p:spPr>
          <a:xfrm>
            <a:off x="4889835" y="946081"/>
            <a:ext cx="4012402" cy="3130643"/>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6837288" y="2992844"/>
            <a:ext cx="1798714" cy="523220"/>
          </a:xfrm>
          <a:prstGeom prst="rect">
            <a:avLst/>
          </a:prstGeom>
          <a:solidFill>
            <a:srgbClr val="FFFFFF"/>
          </a:solidFill>
        </p:spPr>
        <p:txBody>
          <a:bodyPr wrap="square" rtlCol="0">
            <a:spAutoFit/>
          </a:bodyPr>
          <a:lstStyle/>
          <a:p>
            <a:pPr defTabSz="457200" eaLnBrk="1" fontAlgn="auto" hangingPunct="1">
              <a:spcBef>
                <a:spcPts val="0"/>
              </a:spcBef>
              <a:spcAft>
                <a:spcPts val="0"/>
              </a:spcAft>
            </a:pPr>
            <a:r>
              <a:rPr lang="en-US" sz="1400" dirty="0" smtClean="0">
                <a:solidFill>
                  <a:prstClr val="black"/>
                </a:solidFill>
                <a:latin typeface="News Gothic MT"/>
              </a:rPr>
              <a:t>A. P. Ramirez et al. </a:t>
            </a:r>
          </a:p>
          <a:p>
            <a:pPr defTabSz="457200" eaLnBrk="1" fontAlgn="auto" hangingPunct="1">
              <a:spcBef>
                <a:spcPts val="0"/>
              </a:spcBef>
              <a:spcAft>
                <a:spcPts val="0"/>
              </a:spcAft>
            </a:pPr>
            <a:r>
              <a:rPr lang="en-US" sz="1400" dirty="0" smtClean="0">
                <a:solidFill>
                  <a:prstClr val="black"/>
                </a:solidFill>
                <a:latin typeface="News Gothic MT"/>
              </a:rPr>
              <a:t>Nature (1999) </a:t>
            </a:r>
            <a:endParaRPr lang="en-US" sz="1400" dirty="0">
              <a:solidFill>
                <a:prstClr val="black"/>
              </a:solidFill>
              <a:latin typeface="News Gothic MT"/>
            </a:endParaRPr>
          </a:p>
        </p:txBody>
      </p:sp>
      <p:pic>
        <p:nvPicPr>
          <p:cNvPr id="7" name="Picture 6"/>
          <p:cNvPicPr>
            <a:picLocks noChangeAspect="1"/>
          </p:cNvPicPr>
          <p:nvPr/>
        </p:nvPicPr>
        <p:blipFill rotWithShape="1">
          <a:blip r:embed="rId10"/>
          <a:srcRect l="50" t="14146" r="-50" b="16229"/>
          <a:stretch/>
        </p:blipFill>
        <p:spPr>
          <a:xfrm>
            <a:off x="86748" y="946081"/>
            <a:ext cx="4584030" cy="3199958"/>
          </a:xfrm>
          <a:prstGeom prst="rect">
            <a:avLst/>
          </a:prstGeom>
        </p:spPr>
      </p:pic>
      <p:pic>
        <p:nvPicPr>
          <p:cNvPr id="21" name="Picture 20" descr="tetrahedron"/>
          <p:cNvPicPr>
            <a:picLocks noChangeAspect="1" noChangeArrowheads="1"/>
          </p:cNvPicPr>
          <p:nvPr/>
        </p:nvPicPr>
        <p:blipFill>
          <a:blip r:embed="rId6"/>
          <a:srcRect l="8362" t="19400" r="27429" b="22076"/>
          <a:stretch>
            <a:fillRect/>
          </a:stretch>
        </p:blipFill>
        <p:spPr bwMode="auto">
          <a:xfrm>
            <a:off x="6486578" y="4570513"/>
            <a:ext cx="187228" cy="170651"/>
          </a:xfrm>
          <a:prstGeom prst="rect">
            <a:avLst/>
          </a:prstGeom>
          <a:noFill/>
        </p:spPr>
      </p:pic>
      <p:pic>
        <p:nvPicPr>
          <p:cNvPr id="22" name="Picture 21" descr="tetrahedron"/>
          <p:cNvPicPr>
            <a:picLocks noChangeAspect="1" noChangeArrowheads="1"/>
          </p:cNvPicPr>
          <p:nvPr/>
        </p:nvPicPr>
        <p:blipFill>
          <a:blip r:embed="rId6"/>
          <a:srcRect l="8362" t="19400" r="27429" b="22076"/>
          <a:stretch>
            <a:fillRect/>
          </a:stretch>
        </p:blipFill>
        <p:spPr bwMode="auto">
          <a:xfrm>
            <a:off x="7124996" y="4738593"/>
            <a:ext cx="187228" cy="170651"/>
          </a:xfrm>
          <a:prstGeom prst="rect">
            <a:avLst/>
          </a:prstGeom>
          <a:noFill/>
        </p:spPr>
      </p:pic>
    </p:spTree>
    <p:extLst>
      <p:ext uri="{BB962C8B-B14F-4D97-AF65-F5344CB8AC3E}">
        <p14:creationId xmlns:p14="http://schemas.microsoft.com/office/powerpoint/2010/main" val="2683851404"/>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par>
                                <p:cTn id="14" presetID="9"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50" y="-298764"/>
            <a:ext cx="9297950" cy="1143000"/>
          </a:xfrm>
        </p:spPr>
        <p:txBody>
          <a:bodyPr>
            <a:normAutofit/>
          </a:bodyPr>
          <a:lstStyle/>
          <a:p>
            <a:r>
              <a:rPr lang="en-US" sz="3200" dirty="0" smtClean="0"/>
              <a:t>Pinch points and monopoles in spin ice</a:t>
            </a:r>
            <a:endParaRPr lang="en-US" sz="3200" dirty="0"/>
          </a:p>
        </p:txBody>
      </p:sp>
      <p:pic>
        <p:nvPicPr>
          <p:cNvPr id="4" name="Picture 3"/>
          <p:cNvPicPr>
            <a:picLocks noChangeAspect="1"/>
          </p:cNvPicPr>
          <p:nvPr/>
        </p:nvPicPr>
        <p:blipFill rotWithShape="1">
          <a:blip r:embed="rId3"/>
          <a:srcRect t="10511"/>
          <a:stretch/>
        </p:blipFill>
        <p:spPr>
          <a:xfrm>
            <a:off x="777105" y="914399"/>
            <a:ext cx="3133308" cy="5525097"/>
          </a:xfrm>
          <a:prstGeom prst="rect">
            <a:avLst/>
          </a:prstGeom>
        </p:spPr>
      </p:pic>
      <p:pic>
        <p:nvPicPr>
          <p:cNvPr id="3" name="Picture 2" descr="Screen Shot 2013-10-06 at 4.17.4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4333" y="943013"/>
            <a:ext cx="3850699" cy="3238573"/>
          </a:xfrm>
          <a:prstGeom prst="rect">
            <a:avLst/>
          </a:prstGeom>
        </p:spPr>
      </p:pic>
      <p:pic>
        <p:nvPicPr>
          <p:cNvPr id="6" name="Picture 5" descr="Screen Shot 2013-10-06 at 4.18.4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4333" y="4346222"/>
            <a:ext cx="3819447" cy="2093276"/>
          </a:xfrm>
          <a:prstGeom prst="rect">
            <a:avLst/>
          </a:prstGeom>
        </p:spPr>
      </p:pic>
      <p:sp>
        <p:nvSpPr>
          <p:cNvPr id="14" name="TextBox 13"/>
          <p:cNvSpPr txBox="1"/>
          <p:nvPr/>
        </p:nvSpPr>
        <p:spPr>
          <a:xfrm>
            <a:off x="2960612" y="474904"/>
            <a:ext cx="3307441"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smtClean="0">
                <a:solidFill>
                  <a:prstClr val="black"/>
                </a:solidFill>
                <a:latin typeface="News Gothic MT"/>
              </a:rPr>
              <a:t>Fennell et al. Science (2009) </a:t>
            </a:r>
            <a:endParaRPr lang="en-US" sz="1800" dirty="0">
              <a:solidFill>
                <a:prstClr val="black"/>
              </a:solidFill>
              <a:latin typeface="News Gothic MT"/>
            </a:endParaRPr>
          </a:p>
        </p:txBody>
      </p:sp>
      <p:sp>
        <p:nvSpPr>
          <p:cNvPr id="15" name="TextBox 14"/>
          <p:cNvSpPr txBox="1"/>
          <p:nvPr/>
        </p:nvSpPr>
        <p:spPr>
          <a:xfrm>
            <a:off x="2948630" y="2057791"/>
            <a:ext cx="1018227" cy="276999"/>
          </a:xfrm>
          <a:prstGeom prst="rect">
            <a:avLst/>
          </a:prstGeom>
          <a:noFill/>
        </p:spPr>
        <p:txBody>
          <a:bodyPr wrap="none" rtlCol="0">
            <a:spAutoFit/>
          </a:bodyPr>
          <a:lstStyle/>
          <a:p>
            <a:pPr defTabSz="457200" eaLnBrk="1" fontAlgn="auto" hangingPunct="1">
              <a:spcBef>
                <a:spcPts val="0"/>
              </a:spcBef>
              <a:spcAft>
                <a:spcPts val="0"/>
              </a:spcAft>
            </a:pPr>
            <a:r>
              <a:rPr lang="en-US" sz="1200" dirty="0" smtClean="0">
                <a:solidFill>
                  <a:prstClr val="white"/>
                </a:solidFill>
                <a:latin typeface="News Gothic MT"/>
              </a:rPr>
              <a:t>Experiment</a:t>
            </a:r>
            <a:endParaRPr lang="en-US" sz="1200" dirty="0">
              <a:solidFill>
                <a:prstClr val="white"/>
              </a:solidFill>
              <a:latin typeface="News Gothic MT"/>
            </a:endParaRPr>
          </a:p>
        </p:txBody>
      </p:sp>
      <p:sp>
        <p:nvSpPr>
          <p:cNvPr id="16" name="TextBox 15"/>
          <p:cNvSpPr txBox="1"/>
          <p:nvPr/>
        </p:nvSpPr>
        <p:spPr>
          <a:xfrm>
            <a:off x="3225610" y="4524413"/>
            <a:ext cx="684803" cy="276999"/>
          </a:xfrm>
          <a:prstGeom prst="rect">
            <a:avLst/>
          </a:prstGeom>
          <a:noFill/>
        </p:spPr>
        <p:txBody>
          <a:bodyPr wrap="none" rtlCol="0">
            <a:spAutoFit/>
          </a:bodyPr>
          <a:lstStyle/>
          <a:p>
            <a:pPr defTabSz="457200" eaLnBrk="1" fontAlgn="auto" hangingPunct="1">
              <a:spcBef>
                <a:spcPts val="0"/>
              </a:spcBef>
              <a:spcAft>
                <a:spcPts val="0"/>
              </a:spcAft>
            </a:pPr>
            <a:r>
              <a:rPr lang="en-US" sz="1200" dirty="0" smtClean="0">
                <a:solidFill>
                  <a:prstClr val="white"/>
                </a:solidFill>
                <a:latin typeface="News Gothic MT"/>
              </a:rPr>
              <a:t>Theory </a:t>
            </a:r>
            <a:endParaRPr lang="en-US" sz="1200" dirty="0">
              <a:solidFill>
                <a:prstClr val="white"/>
              </a:solidFill>
              <a:latin typeface="News Gothic MT"/>
            </a:endParaRPr>
          </a:p>
        </p:txBody>
      </p:sp>
    </p:spTree>
    <p:extLst>
      <p:ext uri="{BB962C8B-B14F-4D97-AF65-F5344CB8AC3E}">
        <p14:creationId xmlns:p14="http://schemas.microsoft.com/office/powerpoint/2010/main" val="2010575694"/>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571448" y="1687495"/>
            <a:ext cx="3230204" cy="4604849"/>
          </a:xfrm>
          <a:prstGeom prst="rect">
            <a:avLst/>
          </a:prstGeom>
          <a:solidFill>
            <a:srgbClr val="FFFFFF"/>
          </a:solidFill>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latin typeface="News Gothic MT"/>
            </a:endParaRPr>
          </a:p>
        </p:txBody>
      </p:sp>
      <p:pic>
        <p:nvPicPr>
          <p:cNvPr id="6" name="Picture 5"/>
          <p:cNvPicPr>
            <a:picLocks noChangeAspect="1" noChangeArrowheads="1"/>
          </p:cNvPicPr>
          <p:nvPr/>
        </p:nvPicPr>
        <p:blipFill rotWithShape="1">
          <a:blip r:embed="rId3" cstate="print"/>
          <a:srcRect r="48787"/>
          <a:stretch/>
        </p:blipFill>
        <p:spPr bwMode="auto">
          <a:xfrm>
            <a:off x="5821690" y="1682487"/>
            <a:ext cx="2435782" cy="4527666"/>
          </a:xfrm>
          <a:prstGeom prst="rect">
            <a:avLst/>
          </a:prstGeom>
          <a:noFill/>
          <a:ln w="9525">
            <a:noFill/>
            <a:miter lim="800000"/>
            <a:headEnd/>
            <a:tailEnd/>
          </a:ln>
        </p:spPr>
      </p:pic>
      <p:sp>
        <p:nvSpPr>
          <p:cNvPr id="2" name="Title 1"/>
          <p:cNvSpPr>
            <a:spLocks noGrp="1"/>
          </p:cNvSpPr>
          <p:nvPr>
            <p:ph type="title"/>
          </p:nvPr>
        </p:nvSpPr>
        <p:spPr>
          <a:xfrm>
            <a:off x="132518" y="-155222"/>
            <a:ext cx="8912087" cy="1143000"/>
          </a:xfrm>
        </p:spPr>
        <p:txBody>
          <a:bodyPr>
            <a:normAutofit/>
          </a:bodyPr>
          <a:lstStyle/>
          <a:p>
            <a:r>
              <a:rPr lang="en-US" dirty="0" smtClean="0"/>
              <a:t>Emergent </a:t>
            </a:r>
            <a:r>
              <a:rPr lang="en-US" dirty="0" err="1" smtClean="0"/>
              <a:t>Magnetricity</a:t>
            </a:r>
            <a:endParaRPr lang="en-US" dirty="0"/>
          </a:p>
        </p:txBody>
      </p:sp>
      <p:pic>
        <p:nvPicPr>
          <p:cNvPr id="4" name="Picture 5"/>
          <p:cNvPicPr>
            <a:picLocks noChangeAspect="1" noChangeArrowheads="1"/>
          </p:cNvPicPr>
          <p:nvPr/>
        </p:nvPicPr>
        <p:blipFill rotWithShape="1">
          <a:blip r:embed="rId3" cstate="print"/>
          <a:srcRect l="50045"/>
          <a:stretch/>
        </p:blipFill>
        <p:spPr bwMode="auto">
          <a:xfrm>
            <a:off x="5821690" y="1682487"/>
            <a:ext cx="2375926" cy="4527666"/>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5793468" y="1681692"/>
            <a:ext cx="2477050" cy="4508666"/>
          </a:xfrm>
          <a:prstGeom prst="rect">
            <a:avLst/>
          </a:prstGeom>
          <a:noFill/>
          <a:ln w="9525">
            <a:noFill/>
            <a:miter lim="800000"/>
            <a:headEnd/>
            <a:tailEnd/>
          </a:ln>
        </p:spPr>
      </p:pic>
      <p:sp>
        <p:nvSpPr>
          <p:cNvPr id="10" name="TextBox 9"/>
          <p:cNvSpPr txBox="1"/>
          <p:nvPr/>
        </p:nvSpPr>
        <p:spPr>
          <a:xfrm>
            <a:off x="5652052" y="1201530"/>
            <a:ext cx="3163058"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defTabSz="457200" eaLnBrk="1" fontAlgn="auto" hangingPunct="1">
              <a:spcBef>
                <a:spcPts val="0"/>
              </a:spcBef>
              <a:spcAft>
                <a:spcPts val="0"/>
              </a:spcAft>
            </a:pPr>
            <a:r>
              <a:rPr lang="en-US" sz="1800" dirty="0" smtClean="0">
                <a:solidFill>
                  <a:prstClr val="black"/>
                </a:solidFill>
                <a:latin typeface="News Gothic MT"/>
              </a:rPr>
              <a:t>From dipoles to monopoles</a:t>
            </a:r>
            <a:endParaRPr lang="en-US" sz="1800" dirty="0">
              <a:solidFill>
                <a:prstClr val="black"/>
              </a:solidFill>
              <a:latin typeface="News Gothic MT"/>
            </a:endParaRPr>
          </a:p>
        </p:txBody>
      </p:sp>
      <p:grpSp>
        <p:nvGrpSpPr>
          <p:cNvPr id="33" name="Group 32"/>
          <p:cNvGrpSpPr/>
          <p:nvPr/>
        </p:nvGrpSpPr>
        <p:grpSpPr>
          <a:xfrm>
            <a:off x="441739" y="1143000"/>
            <a:ext cx="4610652" cy="5149344"/>
            <a:chOff x="441739" y="1143000"/>
            <a:chExt cx="4610652" cy="5149344"/>
          </a:xfrm>
        </p:grpSpPr>
        <p:sp>
          <p:nvSpPr>
            <p:cNvPr id="8" name="TextBox 7"/>
            <p:cNvSpPr txBox="1"/>
            <p:nvPr/>
          </p:nvSpPr>
          <p:spPr>
            <a:xfrm>
              <a:off x="1203739" y="1143000"/>
              <a:ext cx="3284786"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defTabSz="457200" eaLnBrk="1" fontAlgn="auto" hangingPunct="1">
                <a:spcBef>
                  <a:spcPts val="0"/>
                </a:spcBef>
                <a:spcAft>
                  <a:spcPts val="0"/>
                </a:spcAft>
              </a:pPr>
              <a:r>
                <a:rPr lang="en-US" sz="1800" dirty="0" smtClean="0">
                  <a:solidFill>
                    <a:prstClr val="black"/>
                  </a:solidFill>
                  <a:latin typeface="News Gothic MT"/>
                </a:rPr>
                <a:t>A manifold of ice-rule states</a:t>
              </a:r>
              <a:endParaRPr lang="en-US" sz="1800" dirty="0">
                <a:solidFill>
                  <a:prstClr val="black"/>
                </a:solidFill>
                <a:latin typeface="News Gothic MT"/>
              </a:endParaRPr>
            </a:p>
          </p:txBody>
        </p:sp>
        <p:pic>
          <p:nvPicPr>
            <p:cNvPr id="9" name="Picture 8"/>
            <p:cNvPicPr>
              <a:picLocks noChangeAspect="1"/>
            </p:cNvPicPr>
            <p:nvPr/>
          </p:nvPicPr>
          <p:blipFill>
            <a:blip r:embed="rId5">
              <a:clrChange>
                <a:clrFrom>
                  <a:srgbClr val="AE6964"/>
                </a:clrFrom>
                <a:clrTo>
                  <a:srgbClr val="AE6964">
                    <a:alpha val="0"/>
                  </a:srgbClr>
                </a:clrTo>
              </a:clrChange>
            </a:blip>
            <a:stretch>
              <a:fillRect/>
            </a:stretch>
          </p:blipFill>
          <p:spPr>
            <a:xfrm>
              <a:off x="441739" y="1681692"/>
              <a:ext cx="4610652" cy="4610652"/>
            </a:xfrm>
            <a:prstGeom prst="rect">
              <a:avLst/>
            </a:prstGeom>
            <a:effectLst>
              <a:outerShdw blurRad="63500" sx="102000" sy="102000" algn="ctr" rotWithShape="0">
                <a:prstClr val="black">
                  <a:alpha val="40000"/>
                </a:prstClr>
              </a:outerShdw>
            </a:effectLst>
          </p:spPr>
        </p:pic>
        <p:cxnSp>
          <p:nvCxnSpPr>
            <p:cNvPr id="17" name="Straight Arrow Connector 16"/>
            <p:cNvCxnSpPr/>
            <p:nvPr/>
          </p:nvCxnSpPr>
          <p:spPr>
            <a:xfrm flipH="1" flipV="1">
              <a:off x="2687757" y="2924090"/>
              <a:ext cx="86805" cy="32269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2363303" y="3640812"/>
              <a:ext cx="262835" cy="278522"/>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3090851" y="3586919"/>
              <a:ext cx="367231" cy="31055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2926522" y="3106533"/>
              <a:ext cx="194138" cy="27056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1372638" y="5923012"/>
              <a:ext cx="2803848"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smtClean="0">
                  <a:solidFill>
                    <a:srgbClr val="FFFFFF"/>
                  </a:solidFill>
                  <a:latin typeface="News Gothic MT"/>
                </a:rPr>
                <a:t>Ice rules: two in two out</a:t>
              </a:r>
              <a:endParaRPr lang="en-US" sz="1800" dirty="0">
                <a:solidFill>
                  <a:srgbClr val="FFFFFF"/>
                </a:solidFill>
                <a:latin typeface="News Gothic MT"/>
              </a:endParaRPr>
            </a:p>
          </p:txBody>
        </p:sp>
        <p:cxnSp>
          <p:nvCxnSpPr>
            <p:cNvPr id="44" name="Straight Arrow Connector 43"/>
            <p:cNvCxnSpPr/>
            <p:nvPr/>
          </p:nvCxnSpPr>
          <p:spPr>
            <a:xfrm flipV="1">
              <a:off x="441739" y="1725516"/>
              <a:ext cx="262835" cy="278522"/>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665852" y="1687495"/>
              <a:ext cx="1245052"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err="1" smtClean="0">
                  <a:solidFill>
                    <a:srgbClr val="FFFFFF"/>
                  </a:solidFill>
                  <a:latin typeface="News Gothic MT"/>
                </a:rPr>
                <a:t>Ising</a:t>
              </a:r>
              <a:r>
                <a:rPr lang="en-US" sz="1800" dirty="0" smtClean="0">
                  <a:solidFill>
                    <a:srgbClr val="FFFFFF"/>
                  </a:solidFill>
                  <a:latin typeface="News Gothic MT"/>
                </a:rPr>
                <a:t> spin</a:t>
              </a:r>
              <a:endParaRPr lang="en-US" sz="1800" dirty="0">
                <a:solidFill>
                  <a:srgbClr val="FFFFFF"/>
                </a:solidFill>
                <a:latin typeface="News Gothic MT"/>
              </a:endParaRPr>
            </a:p>
          </p:txBody>
        </p:sp>
        <p:cxnSp>
          <p:nvCxnSpPr>
            <p:cNvPr id="30" name="Straight Arrow Connector 29"/>
            <p:cNvCxnSpPr/>
            <p:nvPr/>
          </p:nvCxnSpPr>
          <p:spPr>
            <a:xfrm flipV="1">
              <a:off x="4056233" y="3576614"/>
              <a:ext cx="262835" cy="278522"/>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3429860" y="4188323"/>
              <a:ext cx="262835" cy="278522"/>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flipV="1">
              <a:off x="3838337" y="4188323"/>
              <a:ext cx="161452" cy="43379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flipV="1">
              <a:off x="1401721" y="3739319"/>
              <a:ext cx="367230" cy="31055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flipV="1">
              <a:off x="2029292" y="4340723"/>
              <a:ext cx="161452" cy="43379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1700097" y="4313473"/>
              <a:ext cx="262835" cy="278522"/>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5571448" y="6047752"/>
            <a:ext cx="2958712" cy="276999"/>
          </a:xfrm>
          <a:prstGeom prst="rect">
            <a:avLst/>
          </a:prstGeom>
          <a:noFill/>
        </p:spPr>
        <p:txBody>
          <a:bodyPr wrap="none" rtlCol="0">
            <a:spAutoFit/>
          </a:bodyPr>
          <a:lstStyle/>
          <a:p>
            <a:pPr defTabSz="457200" eaLnBrk="1" fontAlgn="auto" hangingPunct="1">
              <a:spcBef>
                <a:spcPts val="0"/>
              </a:spcBef>
              <a:spcAft>
                <a:spcPts val="0"/>
              </a:spcAft>
            </a:pPr>
            <a:r>
              <a:rPr lang="en-US" sz="1200" dirty="0" err="1" smtClean="0">
                <a:solidFill>
                  <a:prstClr val="black"/>
                </a:solidFill>
                <a:latin typeface="News Gothic MT"/>
              </a:rPr>
              <a:t>Castelnovo</a:t>
            </a:r>
            <a:r>
              <a:rPr lang="en-US" sz="1200" dirty="0" smtClean="0">
                <a:solidFill>
                  <a:prstClr val="black"/>
                </a:solidFill>
                <a:latin typeface="News Gothic MT"/>
              </a:rPr>
              <a:t>, </a:t>
            </a:r>
            <a:r>
              <a:rPr lang="en-US" sz="1200" dirty="0" err="1" smtClean="0">
                <a:solidFill>
                  <a:prstClr val="black"/>
                </a:solidFill>
                <a:latin typeface="News Gothic MT"/>
              </a:rPr>
              <a:t>Bramwell</a:t>
            </a:r>
            <a:r>
              <a:rPr lang="en-US" sz="1200" dirty="0" smtClean="0">
                <a:solidFill>
                  <a:prstClr val="black"/>
                </a:solidFill>
                <a:latin typeface="News Gothic MT"/>
              </a:rPr>
              <a:t>, </a:t>
            </a:r>
            <a:r>
              <a:rPr lang="en-US" sz="1200" dirty="0" err="1" smtClean="0">
                <a:solidFill>
                  <a:prstClr val="black"/>
                </a:solidFill>
                <a:latin typeface="News Gothic MT"/>
              </a:rPr>
              <a:t>Moessner</a:t>
            </a:r>
            <a:r>
              <a:rPr lang="en-US" sz="1200" dirty="0" smtClean="0">
                <a:solidFill>
                  <a:prstClr val="black"/>
                </a:solidFill>
                <a:latin typeface="News Gothic MT"/>
              </a:rPr>
              <a:t> et al. </a:t>
            </a:r>
            <a:endParaRPr lang="en-US" sz="1200" dirty="0">
              <a:solidFill>
                <a:prstClr val="black"/>
              </a:solidFill>
              <a:latin typeface="News Gothic MT"/>
            </a:endParaRPr>
          </a:p>
        </p:txBody>
      </p:sp>
    </p:spTree>
    <p:extLst>
      <p:ext uri="{BB962C8B-B14F-4D97-AF65-F5344CB8AC3E}">
        <p14:creationId xmlns:p14="http://schemas.microsoft.com/office/powerpoint/2010/main" val="1734449749"/>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docs.google.com/File?id=dfv5zc7x_81dvhjz9dj_b"/>
          <p:cNvPicPr>
            <a:picLocks noChangeAspect="1" noChangeArrowheads="1"/>
          </p:cNvPicPr>
          <p:nvPr/>
        </p:nvPicPr>
        <p:blipFill>
          <a:blip r:embed="rId3" cstate="print">
            <a:clrChange>
              <a:clrFrom>
                <a:srgbClr val="FFFFFF"/>
              </a:clrFrom>
              <a:clrTo>
                <a:srgbClr val="FFFFFF">
                  <a:alpha val="0"/>
                </a:srgbClr>
              </a:clrTo>
            </a:clrChange>
            <a:alphaModFix amt="20000"/>
          </a:blip>
          <a:srcRect l="13404" t="31255" r="37648" b="14103"/>
          <a:stretch>
            <a:fillRect/>
          </a:stretch>
        </p:blipFill>
        <p:spPr bwMode="auto">
          <a:xfrm>
            <a:off x="243587" y="-510674"/>
            <a:ext cx="8531579" cy="7619244"/>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0" y="6308280"/>
            <a:ext cx="9144000" cy="584200"/>
          </a:xfrm>
          <a:prstGeom prst="rect">
            <a:avLst/>
          </a:prstGeom>
        </p:spPr>
      </p:pic>
      <p:sp>
        <p:nvSpPr>
          <p:cNvPr id="18436" name="Rectangle 2"/>
          <p:cNvSpPr>
            <a:spLocks noGrp="1" noChangeArrowheads="1"/>
          </p:cNvSpPr>
          <p:nvPr>
            <p:ph type="title"/>
          </p:nvPr>
        </p:nvSpPr>
        <p:spPr>
          <a:xfrm>
            <a:off x="301979" y="-141110"/>
            <a:ext cx="8229600" cy="843103"/>
          </a:xfrm>
        </p:spPr>
        <p:txBody>
          <a:bodyPr>
            <a:normAutofit/>
          </a:bodyPr>
          <a:lstStyle/>
          <a:p>
            <a:r>
              <a:rPr lang="en-US" dirty="0" smtClean="0">
                <a:solidFill>
                  <a:srgbClr val="000000"/>
                </a:solidFill>
              </a:rPr>
              <a:t>Summary: Diffraction</a:t>
            </a:r>
          </a:p>
        </p:txBody>
      </p:sp>
      <p:sp>
        <p:nvSpPr>
          <p:cNvPr id="18437" name="Rectangle 3"/>
          <p:cNvSpPr>
            <a:spLocks noGrp="1" noChangeArrowheads="1"/>
          </p:cNvSpPr>
          <p:nvPr>
            <p:ph idx="1"/>
          </p:nvPr>
        </p:nvSpPr>
        <p:spPr>
          <a:xfrm>
            <a:off x="0" y="800817"/>
            <a:ext cx="9144000" cy="6237418"/>
          </a:xfrm>
        </p:spPr>
        <p:txBody>
          <a:bodyPr>
            <a:normAutofit fontScale="85000" lnSpcReduction="20000"/>
          </a:bodyPr>
          <a:lstStyle/>
          <a:p>
            <a:pPr>
              <a:spcAft>
                <a:spcPts val="1200"/>
              </a:spcAft>
            </a:pPr>
            <a:r>
              <a:rPr lang="en-US" sz="3000" dirty="0" smtClean="0">
                <a:solidFill>
                  <a:schemeClr val="tx1"/>
                </a:solidFill>
              </a:rPr>
              <a:t>The neutron has a small dipole moment causing scattering from electrons</a:t>
            </a:r>
          </a:p>
          <a:p>
            <a:pPr>
              <a:spcAft>
                <a:spcPts val="1200"/>
              </a:spcAft>
            </a:pPr>
            <a:r>
              <a:rPr lang="en-US" sz="3000" dirty="0" smtClean="0">
                <a:solidFill>
                  <a:schemeClr val="tx1"/>
                </a:solidFill>
              </a:rPr>
              <a:t>Magnetic scattering is similar in magnitude to nuclear scattering</a:t>
            </a:r>
          </a:p>
          <a:p>
            <a:pPr>
              <a:spcAft>
                <a:spcPts val="1200"/>
              </a:spcAft>
            </a:pPr>
            <a:r>
              <a:rPr lang="en-US" sz="3000" dirty="0" smtClean="0">
                <a:solidFill>
                  <a:schemeClr val="tx1"/>
                </a:solidFill>
              </a:rPr>
              <a:t>Elastic magnetic scattering probes static magnetic structure</a:t>
            </a:r>
          </a:p>
          <a:p>
            <a:pPr>
              <a:spcAft>
                <a:spcPts val="1200"/>
              </a:spcAft>
            </a:pPr>
            <a:r>
              <a:rPr lang="en-US" sz="3000" dirty="0" smtClean="0">
                <a:solidFill>
                  <a:schemeClr val="tx1"/>
                </a:solidFill>
              </a:rPr>
              <a:t>Spin direction gleaned from polarization factor (see spin perpendicular to Q)</a:t>
            </a:r>
          </a:p>
          <a:p>
            <a:pPr>
              <a:spcAft>
                <a:spcPts val="1200"/>
              </a:spcAft>
            </a:pPr>
            <a:r>
              <a:rPr lang="en-US" sz="3000" dirty="0" smtClean="0">
                <a:solidFill>
                  <a:schemeClr val="tx1"/>
                </a:solidFill>
              </a:rPr>
              <a:t>Periodic structure determined through Bragg intensities</a:t>
            </a:r>
          </a:p>
          <a:p>
            <a:pPr>
              <a:spcAft>
                <a:spcPts val="1200"/>
              </a:spcAft>
            </a:pPr>
            <a:r>
              <a:rPr lang="en-US" sz="3000" dirty="0" smtClean="0">
                <a:solidFill>
                  <a:schemeClr val="tx1"/>
                </a:solidFill>
              </a:rPr>
              <a:t>Generally probe magnetic structure on 1-10</a:t>
            </a:r>
            <a:r>
              <a:rPr lang="en-US" sz="3000" baseline="30000" dirty="0" smtClean="0">
                <a:solidFill>
                  <a:schemeClr val="tx1"/>
                </a:solidFill>
              </a:rPr>
              <a:t>4</a:t>
            </a:r>
            <a:r>
              <a:rPr lang="en-US" sz="3000" dirty="0" smtClean="0">
                <a:solidFill>
                  <a:schemeClr val="tx1"/>
                </a:solidFill>
              </a:rPr>
              <a:t> </a:t>
            </a:r>
            <a:r>
              <a:rPr lang="en-US" sz="3000" dirty="0" err="1" smtClean="0">
                <a:solidFill>
                  <a:schemeClr val="tx1"/>
                </a:solidFill>
              </a:rPr>
              <a:t>Å</a:t>
            </a:r>
            <a:r>
              <a:rPr lang="en-US" sz="3000" dirty="0" smtClean="0">
                <a:solidFill>
                  <a:schemeClr val="tx1"/>
                </a:solidFill>
              </a:rPr>
              <a:t> scale:</a:t>
            </a:r>
          </a:p>
          <a:p>
            <a:pPr lvl="1">
              <a:spcAft>
                <a:spcPts val="1200"/>
              </a:spcAft>
            </a:pPr>
            <a:r>
              <a:rPr lang="en-US" sz="2600" dirty="0" smtClean="0">
                <a:solidFill>
                  <a:schemeClr val="tx1"/>
                </a:solidFill>
              </a:rPr>
              <a:t>flux line lattice</a:t>
            </a:r>
          </a:p>
          <a:p>
            <a:pPr lvl="1">
              <a:spcAft>
                <a:spcPts val="1200"/>
              </a:spcAft>
            </a:pPr>
            <a:r>
              <a:rPr lang="en-US" sz="2600" dirty="0" smtClean="0">
                <a:solidFill>
                  <a:schemeClr val="tx1"/>
                </a:solidFill>
              </a:rPr>
              <a:t>short range order</a:t>
            </a:r>
          </a:p>
          <a:p>
            <a:pPr>
              <a:spcAft>
                <a:spcPts val="1200"/>
              </a:spcAft>
            </a:pPr>
            <a:endParaRPr lang="en-US" sz="3000" dirty="0" smtClean="0"/>
          </a:p>
          <a:p>
            <a:pPr>
              <a:spcAft>
                <a:spcPts val="1200"/>
              </a:spcAft>
            </a:pPr>
            <a:endParaRPr lang="en-US" sz="3000" dirty="0" smtClean="0"/>
          </a:p>
          <a:p>
            <a:pPr>
              <a:spcAft>
                <a:spcPts val="1200"/>
              </a:spcAft>
            </a:pPr>
            <a:endParaRPr lang="en-US" sz="3000" dirty="0" smtClean="0"/>
          </a:p>
          <a:p>
            <a:endParaRPr lang="en-US" dirty="0" smtClean="0"/>
          </a:p>
        </p:txBody>
      </p:sp>
      <p:sp>
        <p:nvSpPr>
          <p:cNvPr id="2" name="TextBox 1"/>
          <p:cNvSpPr txBox="1"/>
          <p:nvPr/>
        </p:nvSpPr>
        <p:spPr>
          <a:xfrm>
            <a:off x="4027446" y="5861183"/>
            <a:ext cx="4504133" cy="400110"/>
          </a:xfrm>
          <a:prstGeom prst="rect">
            <a:avLst/>
          </a:prstGeom>
          <a:noFill/>
        </p:spPr>
        <p:txBody>
          <a:bodyPr wrap="none" rtlCol="0">
            <a:spAutoFit/>
          </a:bodyPr>
          <a:lstStyle/>
          <a:p>
            <a:r>
              <a:rPr lang="en-US" dirty="0" smtClean="0">
                <a:latin typeface="+mn-lt"/>
              </a:rPr>
              <a:t>− powder, single crystals, thin films</a:t>
            </a:r>
            <a:endParaRPr lang="en-US" dirty="0">
              <a:latin typeface="+mn-lt"/>
            </a:endParaRPr>
          </a:p>
        </p:txBody>
      </p:sp>
    </p:spTree>
    <p:extLst>
      <p:ext uri="{BB962C8B-B14F-4D97-AF65-F5344CB8AC3E}">
        <p14:creationId xmlns:p14="http://schemas.microsoft.com/office/powerpoint/2010/main" val="1785085775"/>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158182" y="6430979"/>
            <a:ext cx="1734127" cy="342900"/>
          </a:xfrm>
          <a:prstGeom prst="rect">
            <a:avLst/>
          </a:prstGeom>
        </p:spPr>
      </p:pic>
      <p:pic>
        <p:nvPicPr>
          <p:cNvPr id="56323" name="Picture 3"/>
          <p:cNvPicPr>
            <a:picLocks noChangeAspect="1" noChangeArrowheads="1"/>
          </p:cNvPicPr>
          <p:nvPr/>
        </p:nvPicPr>
        <p:blipFill>
          <a:blip r:embed="rId4" cstate="print"/>
          <a:srcRect/>
          <a:stretch>
            <a:fillRect/>
          </a:stretch>
        </p:blipFill>
        <p:spPr bwMode="auto">
          <a:xfrm rot="900000">
            <a:off x="6104411" y="847201"/>
            <a:ext cx="2950530" cy="216078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 name="Content Placeholder 2"/>
          <p:cNvSpPr>
            <a:spLocks noGrp="1"/>
          </p:cNvSpPr>
          <p:nvPr>
            <p:ph idx="1"/>
          </p:nvPr>
        </p:nvSpPr>
        <p:spPr>
          <a:xfrm>
            <a:off x="254000" y="2685076"/>
            <a:ext cx="8229600" cy="3122289"/>
          </a:xfrm>
        </p:spPr>
        <p:txBody>
          <a:bodyPr>
            <a:normAutofit fontScale="85000" lnSpcReduction="10000"/>
          </a:bodyPr>
          <a:lstStyle/>
          <a:p>
            <a:pPr>
              <a:spcAft>
                <a:spcPts val="600"/>
              </a:spcAft>
              <a:buFont typeface="Wingdings" pitchFamily="2" charset="2"/>
              <a:buChar char="v"/>
            </a:pPr>
            <a:r>
              <a:rPr lang="en-US" dirty="0" smtClean="0"/>
              <a:t> Features of the cross section</a:t>
            </a:r>
          </a:p>
          <a:p>
            <a:pPr>
              <a:spcAft>
                <a:spcPts val="600"/>
              </a:spcAft>
              <a:buFont typeface="Wingdings" pitchFamily="2" charset="2"/>
              <a:buChar char="v"/>
            </a:pPr>
            <a:r>
              <a:rPr lang="en-US" dirty="0" smtClean="0"/>
              <a:t> The dynamic correlation function  </a:t>
            </a:r>
          </a:p>
          <a:p>
            <a:pPr>
              <a:spcAft>
                <a:spcPts val="600"/>
              </a:spcAft>
              <a:buFont typeface="Wingdings" pitchFamily="2" charset="2"/>
              <a:buChar char="v"/>
            </a:pPr>
            <a:r>
              <a:rPr lang="en-US" dirty="0" smtClean="0"/>
              <a:t> Fluctuation Dissipation theorem</a:t>
            </a:r>
          </a:p>
          <a:p>
            <a:pPr>
              <a:spcAft>
                <a:spcPts val="600"/>
              </a:spcAft>
              <a:buFont typeface="Wingdings" pitchFamily="2" charset="2"/>
              <a:buChar char="v"/>
            </a:pPr>
            <a:r>
              <a:rPr lang="en-US" dirty="0" smtClean="0"/>
              <a:t> Sum-rules</a:t>
            </a:r>
          </a:p>
          <a:p>
            <a:pPr>
              <a:spcAft>
                <a:spcPts val="600"/>
              </a:spcAft>
              <a:buFont typeface="Wingdings" pitchFamily="2" charset="2"/>
              <a:buChar char="v"/>
            </a:pPr>
            <a:r>
              <a:rPr lang="en-US" dirty="0" smtClean="0"/>
              <a:t> Examples</a:t>
            </a:r>
          </a:p>
          <a:p>
            <a:pPr>
              <a:spcAft>
                <a:spcPts val="600"/>
              </a:spcAft>
              <a:buFont typeface="Wingdings" pitchFamily="2" charset="2"/>
              <a:buChar char="v"/>
            </a:pPr>
            <a:r>
              <a:rPr lang="en-US" dirty="0" smtClean="0"/>
              <a:t> Summary</a:t>
            </a:r>
            <a:endParaRPr lang="en-US" dirty="0"/>
          </a:p>
        </p:txBody>
      </p:sp>
      <p:sp>
        <p:nvSpPr>
          <p:cNvPr id="2" name="Title 1"/>
          <p:cNvSpPr>
            <a:spLocks noGrp="1"/>
          </p:cNvSpPr>
          <p:nvPr>
            <p:ph type="title"/>
          </p:nvPr>
        </p:nvSpPr>
        <p:spPr>
          <a:xfrm>
            <a:off x="-92363" y="-103909"/>
            <a:ext cx="9477544" cy="843103"/>
          </a:xfrm>
        </p:spPr>
        <p:txBody>
          <a:bodyPr>
            <a:normAutofit fontScale="90000"/>
          </a:bodyPr>
          <a:lstStyle/>
          <a:p>
            <a:r>
              <a:rPr lang="en-US" dirty="0" smtClean="0"/>
              <a:t>Inelastic Magnetic Neutron Scattering</a:t>
            </a:r>
            <a:endParaRPr lang="en-US" dirty="0"/>
          </a:p>
        </p:txBody>
      </p:sp>
      <p:pic>
        <p:nvPicPr>
          <p:cNvPr id="7" name="Picture 15"/>
          <p:cNvPicPr>
            <a:picLocks noChangeAspect="1" noChangeArrowheads="1"/>
          </p:cNvPicPr>
          <p:nvPr/>
        </p:nvPicPr>
        <p:blipFill rotWithShape="1">
          <a:blip r:embed="rId5" cstate="print">
            <a:clrChange>
              <a:clrFrom>
                <a:srgbClr val="FFFFFF"/>
              </a:clrFrom>
              <a:clrTo>
                <a:srgbClr val="FFFFFF">
                  <a:alpha val="0"/>
                </a:srgbClr>
              </a:clrTo>
            </a:clrChange>
          </a:blip>
          <a:srcRect l="13519" t="5616" r="6762" b="17849"/>
          <a:stretch/>
        </p:blipFill>
        <p:spPr bwMode="auto">
          <a:xfrm>
            <a:off x="4006273" y="4463978"/>
            <a:ext cx="4054207" cy="2351268"/>
          </a:xfrm>
          <a:prstGeom prst="rect">
            <a:avLst/>
          </a:prstGeom>
          <a:noFill/>
          <a:ln>
            <a:noFill/>
          </a:ln>
        </p:spPr>
      </p:pic>
      <p:pic>
        <p:nvPicPr>
          <p:cNvPr id="9" name="Picture 8" descr="ARCS_Render.jpg"/>
          <p:cNvPicPr>
            <a:picLocks noChangeAspect="1"/>
          </p:cNvPicPr>
          <p:nvPr/>
        </p:nvPicPr>
        <p:blipFill>
          <a:blip r:embed="rId6">
            <a:clrChange>
              <a:clrFrom>
                <a:srgbClr val="000000"/>
              </a:clrFrom>
              <a:clrTo>
                <a:srgbClr val="000000">
                  <a:alpha val="0"/>
                </a:srgbClr>
              </a:clrTo>
            </a:clrChange>
          </a:blip>
          <a:srcRect l="13149"/>
          <a:stretch>
            <a:fillRect/>
          </a:stretch>
        </p:blipFill>
        <p:spPr>
          <a:xfrm>
            <a:off x="254000" y="635000"/>
            <a:ext cx="3650051" cy="22414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Rectangle 2"/>
          <p:cNvSpPr>
            <a:spLocks noGrp="1" noChangeArrowheads="1"/>
          </p:cNvSpPr>
          <p:nvPr>
            <p:ph type="title"/>
          </p:nvPr>
        </p:nvSpPr>
        <p:spPr>
          <a:xfrm>
            <a:off x="19050" y="-125908"/>
            <a:ext cx="9144000" cy="838200"/>
          </a:xfrm>
        </p:spPr>
        <p:txBody>
          <a:bodyPr>
            <a:noAutofit/>
          </a:bodyPr>
          <a:lstStyle/>
          <a:p>
            <a:r>
              <a:rPr lang="en-US" sz="3200" dirty="0" smtClean="0"/>
              <a:t>Understanding Inelastic Magnetic Scattering: </a:t>
            </a:r>
          </a:p>
        </p:txBody>
      </p:sp>
      <p:sp>
        <p:nvSpPr>
          <p:cNvPr id="8202" name="Text Box 3"/>
          <p:cNvSpPr txBox="1">
            <a:spLocks noChangeArrowheads="1"/>
          </p:cNvSpPr>
          <p:nvPr/>
        </p:nvSpPr>
        <p:spPr bwMode="auto">
          <a:xfrm>
            <a:off x="262377" y="678418"/>
            <a:ext cx="7602538" cy="519112"/>
          </a:xfrm>
          <a:prstGeom prst="rect">
            <a:avLst/>
          </a:prstGeom>
          <a:noFill/>
          <a:ln w="9525">
            <a:noFill/>
            <a:miter lim="800000"/>
            <a:headEnd/>
            <a:tailEnd/>
          </a:ln>
        </p:spPr>
        <p:txBody>
          <a:bodyPr wrap="none">
            <a:spAutoFit/>
          </a:bodyPr>
          <a:lstStyle/>
          <a:p>
            <a:r>
              <a:rPr lang="en-US" sz="2800" dirty="0"/>
              <a:t>Isolate the “interesting part” of the cross section</a:t>
            </a:r>
          </a:p>
        </p:txBody>
      </p:sp>
      <p:graphicFrame>
        <p:nvGraphicFramePr>
          <p:cNvPr id="8194" name="Object 5"/>
          <p:cNvGraphicFramePr>
            <a:graphicFrameLocks noChangeAspect="1"/>
          </p:cNvGraphicFramePr>
          <p:nvPr>
            <p:extLst>
              <p:ext uri="{D42A27DB-BD31-4B8C-83A1-F6EECF244321}">
                <p14:modId xmlns:p14="http://schemas.microsoft.com/office/powerpoint/2010/main" val="3281662122"/>
              </p:ext>
            </p:extLst>
          </p:nvPr>
        </p:nvGraphicFramePr>
        <p:xfrm>
          <a:off x="93663" y="1281113"/>
          <a:ext cx="8851900" cy="1241425"/>
        </p:xfrm>
        <a:graphic>
          <a:graphicData uri="http://schemas.openxmlformats.org/presentationml/2006/ole">
            <mc:AlternateContent xmlns:mc="http://schemas.openxmlformats.org/markup-compatibility/2006">
              <mc:Choice xmlns:v="urn:schemas-microsoft-com:vml" Requires="v">
                <p:oleObj spid="_x0000_s8343" name="Equation" r:id="rId4" imgW="3352800" imgH="469900" progId="Equation.DSMT4">
                  <p:embed/>
                </p:oleObj>
              </mc:Choice>
              <mc:Fallback>
                <p:oleObj name="Equation" r:id="rId4" imgW="3352800" imgH="469900" progId="Equation.DSMT4">
                  <p:embed/>
                  <p:pic>
                    <p:nvPicPr>
                      <p:cNvPr id="0" name="Object 5"/>
                      <p:cNvPicPr>
                        <a:picLocks noChangeAspect="1" noChangeArrowheads="1"/>
                      </p:cNvPicPr>
                      <p:nvPr/>
                    </p:nvPicPr>
                    <p:blipFill>
                      <a:blip r:embed="rId5"/>
                      <a:srcRect/>
                      <a:stretch>
                        <a:fillRect/>
                      </a:stretch>
                    </p:blipFill>
                    <p:spPr bwMode="auto">
                      <a:xfrm>
                        <a:off x="93663" y="1281113"/>
                        <a:ext cx="8851900" cy="1241425"/>
                      </a:xfrm>
                      <a:prstGeom prst="rect">
                        <a:avLst/>
                      </a:prstGeom>
                      <a:noFill/>
                    </p:spPr>
                  </p:pic>
                </p:oleObj>
              </mc:Fallback>
            </mc:AlternateContent>
          </a:graphicData>
        </a:graphic>
      </p:graphicFrame>
      <p:sp>
        <p:nvSpPr>
          <p:cNvPr id="8203" name="Text Box 6"/>
          <p:cNvSpPr txBox="1">
            <a:spLocks noChangeArrowheads="1"/>
          </p:cNvSpPr>
          <p:nvPr/>
        </p:nvSpPr>
        <p:spPr bwMode="auto">
          <a:xfrm>
            <a:off x="263965" y="2772330"/>
            <a:ext cx="8346731" cy="523220"/>
          </a:xfrm>
          <a:prstGeom prst="rect">
            <a:avLst/>
          </a:prstGeom>
          <a:noFill/>
          <a:ln w="9525">
            <a:noFill/>
            <a:miter lim="800000"/>
            <a:headEnd/>
            <a:tailEnd/>
          </a:ln>
        </p:spPr>
        <p:txBody>
          <a:bodyPr wrap="none">
            <a:spAutoFit/>
          </a:bodyPr>
          <a:lstStyle/>
          <a:p>
            <a:r>
              <a:rPr lang="en-US" sz="2800" dirty="0"/>
              <a:t>T</a:t>
            </a:r>
            <a:r>
              <a:rPr lang="en-US" sz="2800" dirty="0" smtClean="0"/>
              <a:t>he dynamic correlation function (“</a:t>
            </a:r>
            <a:r>
              <a:rPr lang="en-US" sz="2800" dirty="0"/>
              <a:t>scattering law</a:t>
            </a:r>
            <a:r>
              <a:rPr lang="en-US" sz="2800" dirty="0" smtClean="0"/>
              <a:t>”) :</a:t>
            </a:r>
            <a:endParaRPr lang="en-US" sz="2800" dirty="0"/>
          </a:p>
        </p:txBody>
      </p:sp>
      <p:graphicFrame>
        <p:nvGraphicFramePr>
          <p:cNvPr id="8195" name="Object 7"/>
          <p:cNvGraphicFramePr>
            <a:graphicFrameLocks noChangeAspect="1"/>
          </p:cNvGraphicFramePr>
          <p:nvPr>
            <p:extLst>
              <p:ext uri="{D42A27DB-BD31-4B8C-83A1-F6EECF244321}">
                <p14:modId xmlns:p14="http://schemas.microsoft.com/office/powerpoint/2010/main" val="1801210071"/>
              </p:ext>
            </p:extLst>
          </p:nvPr>
        </p:nvGraphicFramePr>
        <p:xfrm>
          <a:off x="20638" y="3425825"/>
          <a:ext cx="8864600" cy="1216025"/>
        </p:xfrm>
        <a:graphic>
          <a:graphicData uri="http://schemas.openxmlformats.org/presentationml/2006/ole">
            <mc:AlternateContent xmlns:mc="http://schemas.openxmlformats.org/markup-compatibility/2006">
              <mc:Choice xmlns:v="urn:schemas-microsoft-com:vml" Requires="v">
                <p:oleObj spid="_x0000_s8344" name="Equation" r:id="rId6" imgW="2946400" imgH="406400" progId="Equation.DSMT4">
                  <p:embed/>
                </p:oleObj>
              </mc:Choice>
              <mc:Fallback>
                <p:oleObj name="Equation" r:id="rId6" imgW="2946400" imgH="406400" progId="Equation.DSMT4">
                  <p:embed/>
                  <p:pic>
                    <p:nvPicPr>
                      <p:cNvPr id="0" name="Object 7"/>
                      <p:cNvPicPr>
                        <a:picLocks noChangeAspect="1" noChangeArrowheads="1"/>
                      </p:cNvPicPr>
                      <p:nvPr/>
                    </p:nvPicPr>
                    <p:blipFill>
                      <a:blip r:embed="rId7"/>
                      <a:srcRect/>
                      <a:stretch>
                        <a:fillRect/>
                      </a:stretch>
                    </p:blipFill>
                    <p:spPr bwMode="auto">
                      <a:xfrm>
                        <a:off x="20638" y="3425825"/>
                        <a:ext cx="8864600" cy="1216025"/>
                      </a:xfrm>
                      <a:prstGeom prst="rect">
                        <a:avLst/>
                      </a:prstGeom>
                      <a:noFill/>
                    </p:spPr>
                  </p:pic>
                </p:oleObj>
              </mc:Fallback>
            </mc:AlternateContent>
          </a:graphicData>
        </a:graphic>
      </p:graphicFrame>
      <p:graphicFrame>
        <p:nvGraphicFramePr>
          <p:cNvPr id="8196" name="Object 13"/>
          <p:cNvGraphicFramePr>
            <a:graphicFrameLocks noChangeAspect="1"/>
          </p:cNvGraphicFramePr>
          <p:nvPr/>
        </p:nvGraphicFramePr>
        <p:xfrm>
          <a:off x="4451790" y="3089830"/>
          <a:ext cx="112713" cy="214313"/>
        </p:xfrm>
        <a:graphic>
          <a:graphicData uri="http://schemas.openxmlformats.org/presentationml/2006/ole">
            <mc:AlternateContent xmlns:mc="http://schemas.openxmlformats.org/markup-compatibility/2006">
              <mc:Choice xmlns:v="urn:schemas-microsoft-com:vml" Requires="v">
                <p:oleObj spid="_x0000_s8345" name="Equation" r:id="rId8" imgW="114120" imgH="215640" progId="Equation.3">
                  <p:embed/>
                </p:oleObj>
              </mc:Choice>
              <mc:Fallback>
                <p:oleObj name="Equation" r:id="rId8" imgW="114120" imgH="215640" progId="Equation.3">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1790" y="3089830"/>
                        <a:ext cx="112713" cy="214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04" name="Text Box 20"/>
          <p:cNvSpPr txBox="1">
            <a:spLocks noChangeArrowheads="1"/>
          </p:cNvSpPr>
          <p:nvPr/>
        </p:nvSpPr>
        <p:spPr bwMode="auto">
          <a:xfrm>
            <a:off x="263965" y="4664788"/>
            <a:ext cx="7928573" cy="523220"/>
          </a:xfrm>
          <a:prstGeom prst="rect">
            <a:avLst/>
          </a:prstGeom>
          <a:noFill/>
          <a:ln w="9525">
            <a:noFill/>
            <a:miter lim="800000"/>
            <a:headEnd/>
            <a:tailEnd/>
          </a:ln>
        </p:spPr>
        <p:txBody>
          <a:bodyPr wrap="none">
            <a:spAutoFit/>
          </a:bodyPr>
          <a:lstStyle/>
          <a:p>
            <a:r>
              <a:rPr lang="en-US" sz="2800" dirty="0"/>
              <a:t>I</a:t>
            </a:r>
            <a:r>
              <a:rPr lang="en-US" sz="2800" dirty="0" smtClean="0"/>
              <a:t>n thermodynamic equilibrium (detailed balance):</a:t>
            </a:r>
            <a:endParaRPr lang="en-US" sz="2800" dirty="0"/>
          </a:p>
        </p:txBody>
      </p:sp>
      <p:graphicFrame>
        <p:nvGraphicFramePr>
          <p:cNvPr id="8197" name="Object 21"/>
          <p:cNvGraphicFramePr>
            <a:graphicFrameLocks noChangeAspect="1"/>
          </p:cNvGraphicFramePr>
          <p:nvPr>
            <p:extLst>
              <p:ext uri="{D42A27DB-BD31-4B8C-83A1-F6EECF244321}">
                <p14:modId xmlns:p14="http://schemas.microsoft.com/office/powerpoint/2010/main" val="1392629863"/>
              </p:ext>
            </p:extLst>
          </p:nvPr>
        </p:nvGraphicFramePr>
        <p:xfrm>
          <a:off x="487364" y="5472113"/>
          <a:ext cx="5664956" cy="759707"/>
        </p:xfrm>
        <a:graphic>
          <a:graphicData uri="http://schemas.openxmlformats.org/presentationml/2006/ole">
            <mc:AlternateContent xmlns:mc="http://schemas.openxmlformats.org/markup-compatibility/2006">
              <mc:Choice xmlns:v="urn:schemas-microsoft-com:vml" Requires="v">
                <p:oleObj spid="_x0000_s8346" name="Equation" r:id="rId10" imgW="1879600" imgH="254000" progId="Equation.DSMT4">
                  <p:embed/>
                </p:oleObj>
              </mc:Choice>
              <mc:Fallback>
                <p:oleObj name="Equation" r:id="rId10" imgW="1879600" imgH="254000" progId="Equation.DSMT4">
                  <p:embed/>
                  <p:pic>
                    <p:nvPicPr>
                      <p:cNvPr id="0" name="Object 21"/>
                      <p:cNvPicPr>
                        <a:picLocks noChangeAspect="1" noChangeArrowheads="1"/>
                      </p:cNvPicPr>
                      <p:nvPr/>
                    </p:nvPicPr>
                    <p:blipFill>
                      <a:blip r:embed="rId11"/>
                      <a:srcRect/>
                      <a:stretch>
                        <a:fillRect/>
                      </a:stretch>
                    </p:blipFill>
                    <p:spPr bwMode="auto">
                      <a:xfrm>
                        <a:off x="487364" y="5472113"/>
                        <a:ext cx="5664956" cy="759707"/>
                      </a:xfrm>
                      <a:prstGeom prst="rect">
                        <a:avLst/>
                      </a:prstGeom>
                      <a:noFill/>
                      <a:ln>
                        <a:noFill/>
                      </a:ln>
                      <a:effectLst/>
                    </p:spPr>
                  </p:pic>
                </p:oleObj>
              </mc:Fallback>
            </mc:AlternateContent>
          </a:graphicData>
        </a:graphic>
      </p:graphicFrame>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exact sum-rules:</a:t>
            </a:r>
            <a:endParaRPr lang="en-US" dirty="0"/>
          </a:p>
        </p:txBody>
      </p:sp>
      <p:graphicFrame>
        <p:nvGraphicFramePr>
          <p:cNvPr id="3" name="Object 17"/>
          <p:cNvGraphicFramePr>
            <a:graphicFrameLocks noChangeAspect="1"/>
          </p:cNvGraphicFramePr>
          <p:nvPr>
            <p:extLst>
              <p:ext uri="{D42A27DB-BD31-4B8C-83A1-F6EECF244321}">
                <p14:modId xmlns:p14="http://schemas.microsoft.com/office/powerpoint/2010/main" val="2817698358"/>
              </p:ext>
            </p:extLst>
          </p:nvPr>
        </p:nvGraphicFramePr>
        <p:xfrm>
          <a:off x="423180" y="1554074"/>
          <a:ext cx="8364982" cy="1167848"/>
        </p:xfrm>
        <a:graphic>
          <a:graphicData uri="http://schemas.openxmlformats.org/presentationml/2006/ole">
            <mc:AlternateContent xmlns:mc="http://schemas.openxmlformats.org/markup-compatibility/2006">
              <mc:Choice xmlns:v="urn:schemas-microsoft-com:vml" Requires="v">
                <p:oleObj spid="_x0000_s1107" name="Equation" r:id="rId3" imgW="3441700" imgH="482600" progId="Equation.DSMT4">
                  <p:embed/>
                </p:oleObj>
              </mc:Choice>
              <mc:Fallback>
                <p:oleObj name="Equation" r:id="rId3" imgW="3441700" imgH="482600" progId="Equation.DSMT4">
                  <p:embed/>
                  <p:pic>
                    <p:nvPicPr>
                      <p:cNvPr id="0" name=""/>
                      <p:cNvPicPr>
                        <a:picLocks noChangeAspect="1" noChangeArrowheads="1"/>
                      </p:cNvPicPr>
                      <p:nvPr/>
                    </p:nvPicPr>
                    <p:blipFill>
                      <a:blip r:embed="rId4"/>
                      <a:srcRect/>
                      <a:stretch>
                        <a:fillRect/>
                      </a:stretch>
                    </p:blipFill>
                    <p:spPr bwMode="auto">
                      <a:xfrm>
                        <a:off x="423180" y="1554074"/>
                        <a:ext cx="8364982" cy="1167848"/>
                      </a:xfrm>
                      <a:prstGeom prst="rect">
                        <a:avLst/>
                      </a:prstGeom>
                      <a:noFill/>
                      <a:ln>
                        <a:noFill/>
                      </a:ln>
                      <a:effectLst/>
                    </p:spPr>
                  </p:pic>
                </p:oleObj>
              </mc:Fallback>
            </mc:AlternateContent>
          </a:graphicData>
        </a:graphic>
      </p:graphicFrame>
      <p:sp>
        <p:nvSpPr>
          <p:cNvPr id="4" name="TextBox 3"/>
          <p:cNvSpPr txBox="1"/>
          <p:nvPr/>
        </p:nvSpPr>
        <p:spPr>
          <a:xfrm>
            <a:off x="246323" y="1065700"/>
            <a:ext cx="8685641" cy="461665"/>
          </a:xfrm>
          <a:prstGeom prst="rect">
            <a:avLst/>
          </a:prstGeom>
          <a:noFill/>
        </p:spPr>
        <p:txBody>
          <a:bodyPr wrap="none" rtlCol="0">
            <a:spAutoFit/>
          </a:bodyPr>
          <a:lstStyle/>
          <a:p>
            <a:r>
              <a:rPr lang="en-US" sz="2400" u="sng" dirty="0" smtClean="0"/>
              <a:t>Total moment sum-rule</a:t>
            </a:r>
            <a:r>
              <a:rPr lang="en-US" sz="2400" dirty="0" smtClean="0"/>
              <a:t> (general result from Fourier analysis)</a:t>
            </a:r>
            <a:endParaRPr lang="en-US" sz="2400" dirty="0"/>
          </a:p>
        </p:txBody>
      </p:sp>
      <p:sp>
        <p:nvSpPr>
          <p:cNvPr id="5" name="TextBox 4"/>
          <p:cNvSpPr txBox="1"/>
          <p:nvPr/>
        </p:nvSpPr>
        <p:spPr>
          <a:xfrm>
            <a:off x="313398" y="2765150"/>
            <a:ext cx="8830602" cy="830997"/>
          </a:xfrm>
          <a:prstGeom prst="rect">
            <a:avLst/>
          </a:prstGeom>
          <a:noFill/>
        </p:spPr>
        <p:txBody>
          <a:bodyPr wrap="square" rtlCol="0">
            <a:spAutoFit/>
          </a:bodyPr>
          <a:lstStyle/>
          <a:p>
            <a:r>
              <a:rPr lang="en-US" sz="2400" dirty="0" smtClean="0"/>
              <a:t>Correlations in space &amp; time rearrange intensity in            space leaving the total scattering scattering unaffected</a:t>
            </a:r>
            <a:endParaRPr lang="en-US" sz="2400" dirty="0"/>
          </a:p>
        </p:txBody>
      </p:sp>
      <p:graphicFrame>
        <p:nvGraphicFramePr>
          <p:cNvPr id="6" name="Object 5"/>
          <p:cNvGraphicFramePr>
            <a:graphicFrameLocks noChangeAspect="1"/>
          </p:cNvGraphicFramePr>
          <p:nvPr>
            <p:extLst>
              <p:ext uri="{D42A27DB-BD31-4B8C-83A1-F6EECF244321}">
                <p14:modId xmlns:p14="http://schemas.microsoft.com/office/powerpoint/2010/main" val="126963275"/>
              </p:ext>
            </p:extLst>
          </p:nvPr>
        </p:nvGraphicFramePr>
        <p:xfrm>
          <a:off x="7210518" y="2842684"/>
          <a:ext cx="889845" cy="389307"/>
        </p:xfrm>
        <a:graphic>
          <a:graphicData uri="http://schemas.openxmlformats.org/presentationml/2006/ole">
            <mc:AlternateContent xmlns:mc="http://schemas.openxmlformats.org/markup-compatibility/2006">
              <mc:Choice xmlns:v="urn:schemas-microsoft-com:vml" Requires="v">
                <p:oleObj spid="_x0000_s1108" name="Equation" r:id="rId5" imgW="406400" imgH="177800" progId="Equation.DSMT4">
                  <p:embed/>
                </p:oleObj>
              </mc:Choice>
              <mc:Fallback>
                <p:oleObj name="Equation" r:id="rId5" imgW="406400" imgH="177800" progId="Equation.DSMT4">
                  <p:embed/>
                  <p:pic>
                    <p:nvPicPr>
                      <p:cNvPr id="0" name=""/>
                      <p:cNvPicPr/>
                      <p:nvPr/>
                    </p:nvPicPr>
                    <p:blipFill>
                      <a:blip r:embed="rId6"/>
                      <a:stretch>
                        <a:fillRect/>
                      </a:stretch>
                    </p:blipFill>
                    <p:spPr>
                      <a:xfrm>
                        <a:off x="7210518" y="2842684"/>
                        <a:ext cx="889845" cy="389307"/>
                      </a:xfrm>
                      <a:prstGeom prst="rect">
                        <a:avLst/>
                      </a:prstGeom>
                    </p:spPr>
                  </p:pic>
                </p:oleObj>
              </mc:Fallback>
            </mc:AlternateContent>
          </a:graphicData>
        </a:graphic>
      </p:graphicFrame>
      <p:sp>
        <p:nvSpPr>
          <p:cNvPr id="7" name="TextBox 6"/>
          <p:cNvSpPr txBox="1"/>
          <p:nvPr/>
        </p:nvSpPr>
        <p:spPr>
          <a:xfrm>
            <a:off x="398723" y="4075703"/>
            <a:ext cx="6600335" cy="461665"/>
          </a:xfrm>
          <a:prstGeom prst="rect">
            <a:avLst/>
          </a:prstGeom>
          <a:noFill/>
        </p:spPr>
        <p:txBody>
          <a:bodyPr wrap="none" rtlCol="0">
            <a:spAutoFit/>
          </a:bodyPr>
          <a:lstStyle/>
          <a:p>
            <a:r>
              <a:rPr lang="en-US" sz="2400" dirty="0" smtClean="0"/>
              <a:t>Definition of the </a:t>
            </a:r>
            <a:r>
              <a:rPr lang="en-US" sz="2400" u="sng" dirty="0" smtClean="0"/>
              <a:t>equal time correlation function</a:t>
            </a:r>
            <a:r>
              <a:rPr lang="en-US" sz="2400" dirty="0" smtClean="0"/>
              <a:t>: </a:t>
            </a:r>
            <a:endParaRPr lang="en-US" sz="2400" dirty="0"/>
          </a:p>
        </p:txBody>
      </p:sp>
      <p:graphicFrame>
        <p:nvGraphicFramePr>
          <p:cNvPr id="8" name="Object 17"/>
          <p:cNvGraphicFramePr>
            <a:graphicFrameLocks noChangeAspect="1"/>
          </p:cNvGraphicFramePr>
          <p:nvPr>
            <p:extLst>
              <p:ext uri="{D42A27DB-BD31-4B8C-83A1-F6EECF244321}">
                <p14:modId xmlns:p14="http://schemas.microsoft.com/office/powerpoint/2010/main" val="1402424806"/>
              </p:ext>
            </p:extLst>
          </p:nvPr>
        </p:nvGraphicFramePr>
        <p:xfrm>
          <a:off x="457200" y="4629728"/>
          <a:ext cx="7779799" cy="982086"/>
        </p:xfrm>
        <a:graphic>
          <a:graphicData uri="http://schemas.openxmlformats.org/presentationml/2006/ole">
            <mc:AlternateContent xmlns:mc="http://schemas.openxmlformats.org/markup-compatibility/2006">
              <mc:Choice xmlns:v="urn:schemas-microsoft-com:vml" Requires="v">
                <p:oleObj spid="_x0000_s1109" name="Equation" r:id="rId7" imgW="2908300" imgH="368300" progId="Equation.DSMT4">
                  <p:embed/>
                </p:oleObj>
              </mc:Choice>
              <mc:Fallback>
                <p:oleObj name="Equation" r:id="rId7" imgW="2908300" imgH="368300" progId="Equation.DSMT4">
                  <p:embed/>
                  <p:pic>
                    <p:nvPicPr>
                      <p:cNvPr id="0" name=""/>
                      <p:cNvPicPr>
                        <a:picLocks noChangeAspect="1" noChangeArrowheads="1"/>
                      </p:cNvPicPr>
                      <p:nvPr/>
                    </p:nvPicPr>
                    <p:blipFill>
                      <a:blip r:embed="rId8"/>
                      <a:srcRect/>
                      <a:stretch>
                        <a:fillRect/>
                      </a:stretch>
                    </p:blipFill>
                    <p:spPr bwMode="auto">
                      <a:xfrm>
                        <a:off x="457200" y="4629728"/>
                        <a:ext cx="7779799" cy="982086"/>
                      </a:xfrm>
                      <a:prstGeom prst="rect">
                        <a:avLst/>
                      </a:prstGeom>
                      <a:noFill/>
                      <a:ln>
                        <a:noFill/>
                      </a:ln>
                      <a:effectLst/>
                    </p:spPr>
                  </p:pic>
                </p:oleObj>
              </mc:Fallback>
            </mc:AlternateContent>
          </a:graphicData>
        </a:graphic>
      </p:graphicFrame>
      <p:sp>
        <p:nvSpPr>
          <p:cNvPr id="9" name="TextBox 8"/>
          <p:cNvSpPr txBox="1"/>
          <p:nvPr/>
        </p:nvSpPr>
        <p:spPr>
          <a:xfrm>
            <a:off x="341750" y="5532736"/>
            <a:ext cx="8686799" cy="830997"/>
          </a:xfrm>
          <a:prstGeom prst="rect">
            <a:avLst/>
          </a:prstGeom>
          <a:noFill/>
        </p:spPr>
        <p:txBody>
          <a:bodyPr wrap="square" rtlCol="0">
            <a:spAutoFit/>
          </a:bodyPr>
          <a:lstStyle/>
          <a:p>
            <a:r>
              <a:rPr lang="en-US" sz="2400" dirty="0" smtClean="0"/>
              <a:t>The wave vector dependence of the energy-integrated intensity probe a snap-shot of the fluctuating spin configuration</a:t>
            </a:r>
            <a:endParaRPr lang="en-US" sz="2400" dirty="0"/>
          </a:p>
        </p:txBody>
      </p:sp>
    </p:spTree>
    <p:extLst>
      <p:ext uri="{BB962C8B-B14F-4D97-AF65-F5344CB8AC3E}">
        <p14:creationId xmlns:p14="http://schemas.microsoft.com/office/powerpoint/2010/main" val="2874698750"/>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6432506"/>
            <a:ext cx="9140636" cy="431800"/>
          </a:xfrm>
          <a:prstGeom prst="rect">
            <a:avLst/>
          </a:prstGeom>
        </p:spPr>
      </p:pic>
      <p:sp>
        <p:nvSpPr>
          <p:cNvPr id="14338" name="Rectangle 2"/>
          <p:cNvSpPr>
            <a:spLocks noGrp="1" noChangeArrowheads="1"/>
          </p:cNvSpPr>
          <p:nvPr>
            <p:ph type="title"/>
          </p:nvPr>
        </p:nvSpPr>
        <p:spPr>
          <a:xfrm>
            <a:off x="457200" y="-363676"/>
            <a:ext cx="8229600" cy="1371600"/>
          </a:xfrm>
        </p:spPr>
        <p:txBody>
          <a:bodyPr/>
          <a:lstStyle/>
          <a:p>
            <a:r>
              <a:rPr lang="en-US" dirty="0"/>
              <a:t>Fluctuation Dissipation Theorem</a:t>
            </a:r>
          </a:p>
        </p:txBody>
      </p:sp>
      <p:graphicFrame>
        <p:nvGraphicFramePr>
          <p:cNvPr id="14340" name="Object 4"/>
          <p:cNvGraphicFramePr>
            <a:graphicFrameLocks noChangeAspect="1"/>
          </p:cNvGraphicFramePr>
          <p:nvPr>
            <p:extLst>
              <p:ext uri="{D42A27DB-BD31-4B8C-83A1-F6EECF244321}">
                <p14:modId xmlns:p14="http://schemas.microsoft.com/office/powerpoint/2010/main" val="3954345520"/>
              </p:ext>
            </p:extLst>
          </p:nvPr>
        </p:nvGraphicFramePr>
        <p:xfrm>
          <a:off x="2088780" y="1260146"/>
          <a:ext cx="4030617" cy="1023427"/>
        </p:xfrm>
        <a:graphic>
          <a:graphicData uri="http://schemas.openxmlformats.org/presentationml/2006/ole">
            <mc:AlternateContent xmlns:mc="http://schemas.openxmlformats.org/markup-compatibility/2006">
              <mc:Choice xmlns:v="urn:schemas-microsoft-com:vml" Requires="v">
                <p:oleObj spid="_x0000_s19593" name="Equation" r:id="rId5" imgW="1549400" imgH="393700" progId="Equation.DSMT4">
                  <p:embed/>
                </p:oleObj>
              </mc:Choice>
              <mc:Fallback>
                <p:oleObj name="Equation" r:id="rId5" imgW="1549400" imgH="393700" progId="Equation.DSMT4">
                  <p:embed/>
                  <p:pic>
                    <p:nvPicPr>
                      <p:cNvPr id="0" name=""/>
                      <p:cNvPicPr>
                        <a:picLocks noChangeAspect="1" noChangeArrowheads="1"/>
                      </p:cNvPicPr>
                      <p:nvPr/>
                    </p:nvPicPr>
                    <p:blipFill>
                      <a:blip r:embed="rId6"/>
                      <a:srcRect/>
                      <a:stretch>
                        <a:fillRect/>
                      </a:stretch>
                    </p:blipFill>
                    <p:spPr bwMode="auto">
                      <a:xfrm>
                        <a:off x="2088780" y="1260146"/>
                        <a:ext cx="4030617" cy="1023427"/>
                      </a:xfrm>
                      <a:prstGeom prst="rect">
                        <a:avLst/>
                      </a:prstGeom>
                      <a:noFill/>
                      <a:ln>
                        <a:noFill/>
                      </a:ln>
                      <a:effectLst/>
                    </p:spPr>
                  </p:pic>
                </p:oleObj>
              </mc:Fallback>
            </mc:AlternateContent>
          </a:graphicData>
        </a:graphic>
      </p:graphicFrame>
      <p:sp>
        <p:nvSpPr>
          <p:cNvPr id="14341" name="Text Box 5"/>
          <p:cNvSpPr txBox="1">
            <a:spLocks noChangeArrowheads="1"/>
          </p:cNvSpPr>
          <p:nvPr/>
        </p:nvSpPr>
        <p:spPr bwMode="auto">
          <a:xfrm>
            <a:off x="135354" y="736927"/>
            <a:ext cx="86081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smtClean="0"/>
              <a:t>Define the following t-dependent “response” function:</a:t>
            </a:r>
            <a:endParaRPr lang="en-US" sz="2800" dirty="0"/>
          </a:p>
        </p:txBody>
      </p:sp>
      <p:graphicFrame>
        <p:nvGraphicFramePr>
          <p:cNvPr id="14347" name="Object 11"/>
          <p:cNvGraphicFramePr>
            <a:graphicFrameLocks noChangeAspect="1"/>
          </p:cNvGraphicFramePr>
          <p:nvPr>
            <p:extLst>
              <p:ext uri="{D42A27DB-BD31-4B8C-83A1-F6EECF244321}">
                <p14:modId xmlns:p14="http://schemas.microsoft.com/office/powerpoint/2010/main" val="822239299"/>
              </p:ext>
            </p:extLst>
          </p:nvPr>
        </p:nvGraphicFramePr>
        <p:xfrm>
          <a:off x="1849613" y="4035673"/>
          <a:ext cx="6038871" cy="1039537"/>
        </p:xfrm>
        <a:graphic>
          <a:graphicData uri="http://schemas.openxmlformats.org/presentationml/2006/ole">
            <mc:AlternateContent xmlns:mc="http://schemas.openxmlformats.org/markup-compatibility/2006">
              <mc:Choice xmlns:v="urn:schemas-microsoft-com:vml" Requires="v">
                <p:oleObj spid="_x0000_s19594" name="Equation" r:id="rId7" imgW="2286000" imgH="393700" progId="Equation.DSMT4">
                  <p:embed/>
                </p:oleObj>
              </mc:Choice>
              <mc:Fallback>
                <p:oleObj name="Equation" r:id="rId7" imgW="2286000" imgH="393700" progId="Equation.DSMT4">
                  <p:embed/>
                  <p:pic>
                    <p:nvPicPr>
                      <p:cNvPr id="0" name=""/>
                      <p:cNvPicPr>
                        <a:picLocks noChangeAspect="1" noChangeArrowheads="1"/>
                      </p:cNvPicPr>
                      <p:nvPr/>
                    </p:nvPicPr>
                    <p:blipFill>
                      <a:blip r:embed="rId8"/>
                      <a:srcRect/>
                      <a:stretch>
                        <a:fillRect/>
                      </a:stretch>
                    </p:blipFill>
                    <p:spPr bwMode="auto">
                      <a:xfrm>
                        <a:off x="1849613" y="4035673"/>
                        <a:ext cx="6038871" cy="1039537"/>
                      </a:xfrm>
                      <a:prstGeom prst="rect">
                        <a:avLst/>
                      </a:prstGeom>
                      <a:noFill/>
                      <a:ln>
                        <a:noFill/>
                      </a:ln>
                      <a:effectLst/>
                    </p:spPr>
                  </p:pic>
                </p:oleObj>
              </mc:Fallback>
            </mc:AlternateContent>
          </a:graphicData>
        </a:graphic>
      </p:graphicFrame>
      <p:graphicFrame>
        <p:nvGraphicFramePr>
          <p:cNvPr id="14352" name="Object 16"/>
          <p:cNvGraphicFramePr>
            <a:graphicFrameLocks noChangeAspect="1"/>
          </p:cNvGraphicFramePr>
          <p:nvPr>
            <p:extLst>
              <p:ext uri="{D42A27DB-BD31-4B8C-83A1-F6EECF244321}">
                <p14:modId xmlns:p14="http://schemas.microsoft.com/office/powerpoint/2010/main" val="2905008757"/>
              </p:ext>
            </p:extLst>
          </p:nvPr>
        </p:nvGraphicFramePr>
        <p:xfrm>
          <a:off x="1484313" y="2553267"/>
          <a:ext cx="5822950" cy="1108075"/>
        </p:xfrm>
        <a:graphic>
          <a:graphicData uri="http://schemas.openxmlformats.org/presentationml/2006/ole">
            <mc:AlternateContent xmlns:mc="http://schemas.openxmlformats.org/markup-compatibility/2006">
              <mc:Choice xmlns:v="urn:schemas-microsoft-com:vml" Requires="v">
                <p:oleObj spid="_x0000_s19595" name="Equation" r:id="rId9" imgW="2476500" imgH="469900" progId="Equation.DSMT4">
                  <p:embed/>
                </p:oleObj>
              </mc:Choice>
              <mc:Fallback>
                <p:oleObj name="Equation" r:id="rId9" imgW="2476500" imgH="469900" progId="Equation.DSMT4">
                  <p:embed/>
                  <p:pic>
                    <p:nvPicPr>
                      <p:cNvPr id="0" name=""/>
                      <p:cNvPicPr>
                        <a:picLocks noChangeAspect="1" noChangeArrowheads="1"/>
                      </p:cNvPicPr>
                      <p:nvPr/>
                    </p:nvPicPr>
                    <p:blipFill>
                      <a:blip r:embed="rId10"/>
                      <a:srcRect/>
                      <a:stretch>
                        <a:fillRect/>
                      </a:stretch>
                    </p:blipFill>
                    <p:spPr bwMode="auto">
                      <a:xfrm>
                        <a:off x="1484313" y="2553267"/>
                        <a:ext cx="5822950" cy="1108075"/>
                      </a:xfrm>
                      <a:prstGeom prst="rect">
                        <a:avLst/>
                      </a:prstGeom>
                      <a:noFill/>
                      <a:ln>
                        <a:noFill/>
                      </a:ln>
                      <a:effectLst/>
                    </p:spPr>
                  </p:pic>
                </p:oleObj>
              </mc:Fallback>
            </mc:AlternateContent>
          </a:graphicData>
        </a:graphic>
      </p:graphicFrame>
      <p:graphicFrame>
        <p:nvGraphicFramePr>
          <p:cNvPr id="14354" name="Object 18"/>
          <p:cNvGraphicFramePr>
            <a:graphicFrameLocks noChangeAspect="1"/>
          </p:cNvGraphicFramePr>
          <p:nvPr>
            <p:extLst>
              <p:ext uri="{D42A27DB-BD31-4B8C-83A1-F6EECF244321}">
                <p14:modId xmlns:p14="http://schemas.microsoft.com/office/powerpoint/2010/main" val="2022301922"/>
              </p:ext>
            </p:extLst>
          </p:nvPr>
        </p:nvGraphicFramePr>
        <p:xfrm>
          <a:off x="1849614" y="5630863"/>
          <a:ext cx="4439588" cy="1170475"/>
        </p:xfrm>
        <a:graphic>
          <a:graphicData uri="http://schemas.openxmlformats.org/presentationml/2006/ole">
            <mc:AlternateContent xmlns:mc="http://schemas.openxmlformats.org/markup-compatibility/2006">
              <mc:Choice xmlns:v="urn:schemas-microsoft-com:vml" Requires="v">
                <p:oleObj spid="_x0000_s19596" name="Equation" r:id="rId11" imgW="1778000" imgH="469900" progId="Equation.DSMT4">
                  <p:embed/>
                </p:oleObj>
              </mc:Choice>
              <mc:Fallback>
                <p:oleObj name="Equation" r:id="rId11" imgW="1778000" imgH="469900" progId="Equation.DSMT4">
                  <p:embed/>
                  <p:pic>
                    <p:nvPicPr>
                      <p:cNvPr id="0" name=""/>
                      <p:cNvPicPr>
                        <a:picLocks noChangeAspect="1" noChangeArrowheads="1"/>
                      </p:cNvPicPr>
                      <p:nvPr/>
                    </p:nvPicPr>
                    <p:blipFill>
                      <a:blip r:embed="rId12"/>
                      <a:srcRect/>
                      <a:stretch>
                        <a:fillRect/>
                      </a:stretch>
                    </p:blipFill>
                    <p:spPr bwMode="auto">
                      <a:xfrm>
                        <a:off x="1849614" y="5630863"/>
                        <a:ext cx="4439588" cy="1170475"/>
                      </a:xfrm>
                      <a:prstGeom prst="rect">
                        <a:avLst/>
                      </a:prstGeom>
                      <a:noFill/>
                      <a:ln>
                        <a:noFill/>
                      </a:ln>
                      <a:effectLst/>
                    </p:spPr>
                  </p:pic>
                </p:oleObj>
              </mc:Fallback>
            </mc:AlternateContent>
          </a:graphicData>
        </a:graphic>
      </p:graphicFrame>
      <p:sp>
        <p:nvSpPr>
          <p:cNvPr id="2" name="TextBox 1"/>
          <p:cNvSpPr txBox="1"/>
          <p:nvPr/>
        </p:nvSpPr>
        <p:spPr>
          <a:xfrm>
            <a:off x="187488" y="2148240"/>
            <a:ext cx="8408096" cy="523220"/>
          </a:xfrm>
          <a:prstGeom prst="rect">
            <a:avLst/>
          </a:prstGeom>
          <a:noFill/>
        </p:spPr>
        <p:txBody>
          <a:bodyPr wrap="none" rtlCol="0">
            <a:spAutoFit/>
          </a:bodyPr>
          <a:lstStyle/>
          <a:p>
            <a:r>
              <a:rPr lang="en-US" sz="2800" dirty="0" smtClean="0"/>
              <a:t>The generalized susceptibility can be expressed as: </a:t>
            </a:r>
            <a:endParaRPr lang="en-US" sz="2800" dirty="0"/>
          </a:p>
        </p:txBody>
      </p:sp>
      <p:sp>
        <p:nvSpPr>
          <p:cNvPr id="17" name="TextBox 16"/>
          <p:cNvSpPr txBox="1"/>
          <p:nvPr/>
        </p:nvSpPr>
        <p:spPr>
          <a:xfrm>
            <a:off x="135354" y="3560763"/>
            <a:ext cx="6850653" cy="523220"/>
          </a:xfrm>
          <a:prstGeom prst="rect">
            <a:avLst/>
          </a:prstGeom>
          <a:noFill/>
        </p:spPr>
        <p:txBody>
          <a:bodyPr wrap="none" rtlCol="0">
            <a:spAutoFit/>
          </a:bodyPr>
          <a:lstStyle/>
          <a:p>
            <a:r>
              <a:rPr lang="en-US" sz="2800" dirty="0" smtClean="0"/>
              <a:t>The “scattering law” </a:t>
            </a:r>
            <a:r>
              <a:rPr lang="en-US" sz="2800" dirty="0"/>
              <a:t>can be expressed as: </a:t>
            </a:r>
          </a:p>
        </p:txBody>
      </p:sp>
      <p:sp>
        <p:nvSpPr>
          <p:cNvPr id="19" name="TextBox 18"/>
          <p:cNvSpPr txBox="1"/>
          <p:nvPr/>
        </p:nvSpPr>
        <p:spPr>
          <a:xfrm>
            <a:off x="199140" y="5090348"/>
            <a:ext cx="8047620" cy="523220"/>
          </a:xfrm>
          <a:prstGeom prst="rect">
            <a:avLst/>
          </a:prstGeom>
          <a:noFill/>
        </p:spPr>
        <p:txBody>
          <a:bodyPr wrap="none" rtlCol="0">
            <a:spAutoFit/>
          </a:bodyPr>
          <a:lstStyle/>
          <a:p>
            <a:r>
              <a:rPr lang="en-US" sz="2800" dirty="0" smtClean="0"/>
              <a:t>From which, the “fluctuation-dissipation” theorem: </a:t>
            </a:r>
            <a:endParaRPr lang="en-US" sz="2800" dirty="0"/>
          </a:p>
        </p:txBody>
      </p:sp>
      <p:sp>
        <p:nvSpPr>
          <p:cNvPr id="12" name="Rectangle 11"/>
          <p:cNvSpPr/>
          <p:nvPr/>
        </p:nvSpPr>
        <p:spPr>
          <a:xfrm>
            <a:off x="1722783" y="5521739"/>
            <a:ext cx="5046869" cy="1279599"/>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9723225"/>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p:txBody>
          <a:bodyPr/>
          <a:lstStyle/>
          <a:p>
            <a:r>
              <a:rPr lang="en-US"/>
              <a:t>First Moment Sum-rule</a:t>
            </a:r>
          </a:p>
        </p:txBody>
      </p:sp>
      <p:graphicFrame>
        <p:nvGraphicFramePr>
          <p:cNvPr id="15365" name="Object 5"/>
          <p:cNvGraphicFramePr>
            <a:graphicFrameLocks noChangeAspect="1"/>
          </p:cNvGraphicFramePr>
          <p:nvPr>
            <p:extLst>
              <p:ext uri="{D42A27DB-BD31-4B8C-83A1-F6EECF244321}">
                <p14:modId xmlns:p14="http://schemas.microsoft.com/office/powerpoint/2010/main" val="3689537384"/>
              </p:ext>
            </p:extLst>
          </p:nvPr>
        </p:nvGraphicFramePr>
        <p:xfrm>
          <a:off x="1377459" y="1372061"/>
          <a:ext cx="5300464" cy="681158"/>
        </p:xfrm>
        <a:graphic>
          <a:graphicData uri="http://schemas.openxmlformats.org/presentationml/2006/ole">
            <mc:AlternateContent xmlns:mc="http://schemas.openxmlformats.org/markup-compatibility/2006">
              <mc:Choice xmlns:v="urn:schemas-microsoft-com:vml" Requires="v">
                <p:oleObj spid="_x0000_s23663" name="Equation" r:id="rId4" imgW="2273300" imgH="292100" progId="Equation.DSMT4">
                  <p:embed/>
                </p:oleObj>
              </mc:Choice>
              <mc:Fallback>
                <p:oleObj name="Equation" r:id="rId4" imgW="2273300" imgH="292100" progId="Equation.DSMT4">
                  <p:embed/>
                  <p:pic>
                    <p:nvPicPr>
                      <p:cNvPr id="0" name=""/>
                      <p:cNvPicPr>
                        <a:picLocks noChangeAspect="1" noChangeArrowheads="1"/>
                      </p:cNvPicPr>
                      <p:nvPr/>
                    </p:nvPicPr>
                    <p:blipFill>
                      <a:blip r:embed="rId5"/>
                      <a:srcRect/>
                      <a:stretch>
                        <a:fillRect/>
                      </a:stretch>
                    </p:blipFill>
                    <p:spPr bwMode="auto">
                      <a:xfrm>
                        <a:off x="1377459" y="1372061"/>
                        <a:ext cx="5300464" cy="681158"/>
                      </a:xfrm>
                      <a:prstGeom prst="rect">
                        <a:avLst/>
                      </a:prstGeom>
                      <a:noFill/>
                      <a:ln>
                        <a:noFill/>
                      </a:ln>
                      <a:effectLst/>
                    </p:spPr>
                  </p:pic>
                </p:oleObj>
              </mc:Fallback>
            </mc:AlternateContent>
          </a:graphicData>
        </a:graphic>
      </p:graphicFrame>
      <p:sp>
        <p:nvSpPr>
          <p:cNvPr id="15366" name="Text Box 6"/>
          <p:cNvSpPr txBox="1">
            <a:spLocks noChangeArrowheads="1"/>
          </p:cNvSpPr>
          <p:nvPr/>
        </p:nvSpPr>
        <p:spPr bwMode="auto">
          <a:xfrm>
            <a:off x="445811" y="841573"/>
            <a:ext cx="69583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smtClean="0"/>
              <a:t>Fourier transform of expression for scattering law:</a:t>
            </a:r>
            <a:endParaRPr lang="en-US" sz="2400" dirty="0"/>
          </a:p>
        </p:txBody>
      </p:sp>
      <p:graphicFrame>
        <p:nvGraphicFramePr>
          <p:cNvPr id="15367" name="Object 7"/>
          <p:cNvGraphicFramePr>
            <a:graphicFrameLocks noChangeAspect="1"/>
          </p:cNvGraphicFramePr>
          <p:nvPr>
            <p:extLst>
              <p:ext uri="{D42A27DB-BD31-4B8C-83A1-F6EECF244321}">
                <p14:modId xmlns:p14="http://schemas.microsoft.com/office/powerpoint/2010/main" val="3171214017"/>
              </p:ext>
            </p:extLst>
          </p:nvPr>
        </p:nvGraphicFramePr>
        <p:xfrm>
          <a:off x="992572" y="3975610"/>
          <a:ext cx="6191250" cy="661987"/>
        </p:xfrm>
        <a:graphic>
          <a:graphicData uri="http://schemas.openxmlformats.org/presentationml/2006/ole">
            <mc:AlternateContent xmlns:mc="http://schemas.openxmlformats.org/markup-compatibility/2006">
              <mc:Choice xmlns:v="urn:schemas-microsoft-com:vml" Requires="v">
                <p:oleObj spid="_x0000_s23664" name="Equation" r:id="rId6" imgW="2730500" imgH="292100" progId="Equation.DSMT4">
                  <p:embed/>
                </p:oleObj>
              </mc:Choice>
              <mc:Fallback>
                <p:oleObj name="Equation" r:id="rId6" imgW="2730500" imgH="292100" progId="Equation.DSMT4">
                  <p:embed/>
                  <p:pic>
                    <p:nvPicPr>
                      <p:cNvPr id="0" name=""/>
                      <p:cNvPicPr>
                        <a:picLocks noChangeAspect="1" noChangeArrowheads="1"/>
                      </p:cNvPicPr>
                      <p:nvPr/>
                    </p:nvPicPr>
                    <p:blipFill>
                      <a:blip r:embed="rId7"/>
                      <a:srcRect/>
                      <a:stretch>
                        <a:fillRect/>
                      </a:stretch>
                    </p:blipFill>
                    <p:spPr bwMode="auto">
                      <a:xfrm>
                        <a:off x="992572" y="3975610"/>
                        <a:ext cx="6191250" cy="661987"/>
                      </a:xfrm>
                      <a:prstGeom prst="rect">
                        <a:avLst/>
                      </a:prstGeom>
                      <a:noFill/>
                      <a:ln>
                        <a:noFill/>
                      </a:ln>
                      <a:effectLst/>
                    </p:spPr>
                  </p:pic>
                </p:oleObj>
              </mc:Fallback>
            </mc:AlternateContent>
          </a:graphicData>
        </a:graphic>
      </p:graphicFrame>
      <p:graphicFrame>
        <p:nvGraphicFramePr>
          <p:cNvPr id="15373" name="Object 13"/>
          <p:cNvGraphicFramePr>
            <a:graphicFrameLocks noChangeAspect="1"/>
          </p:cNvGraphicFramePr>
          <p:nvPr>
            <p:extLst>
              <p:ext uri="{D42A27DB-BD31-4B8C-83A1-F6EECF244321}">
                <p14:modId xmlns:p14="http://schemas.microsoft.com/office/powerpoint/2010/main" val="390049767"/>
              </p:ext>
            </p:extLst>
          </p:nvPr>
        </p:nvGraphicFramePr>
        <p:xfrm>
          <a:off x="760413" y="5253533"/>
          <a:ext cx="6916312" cy="865429"/>
        </p:xfrm>
        <a:graphic>
          <a:graphicData uri="http://schemas.openxmlformats.org/presentationml/2006/ole">
            <mc:AlternateContent xmlns:mc="http://schemas.openxmlformats.org/markup-compatibility/2006">
              <mc:Choice xmlns:v="urn:schemas-microsoft-com:vml" Requires="v">
                <p:oleObj spid="_x0000_s23665" name="Equation" r:id="rId8" imgW="2527300" imgH="317500" progId="Equation.DSMT4">
                  <p:embed/>
                </p:oleObj>
              </mc:Choice>
              <mc:Fallback>
                <p:oleObj name="Equation" r:id="rId8" imgW="2527300" imgH="317500" progId="Equation.DSMT4">
                  <p:embed/>
                  <p:pic>
                    <p:nvPicPr>
                      <p:cNvPr id="0" name=""/>
                      <p:cNvPicPr>
                        <a:picLocks noChangeAspect="1" noChangeArrowheads="1"/>
                      </p:cNvPicPr>
                      <p:nvPr/>
                    </p:nvPicPr>
                    <p:blipFill>
                      <a:blip r:embed="rId9"/>
                      <a:srcRect/>
                      <a:stretch>
                        <a:fillRect/>
                      </a:stretch>
                    </p:blipFill>
                    <p:spPr bwMode="auto">
                      <a:xfrm>
                        <a:off x="760413" y="5253533"/>
                        <a:ext cx="6916312" cy="865429"/>
                      </a:xfrm>
                      <a:prstGeom prst="rect">
                        <a:avLst/>
                      </a:prstGeom>
                      <a:noFill/>
                      <a:ln>
                        <a:noFill/>
                      </a:ln>
                      <a:effectLst/>
                    </p:spPr>
                  </p:pic>
                </p:oleObj>
              </mc:Fallback>
            </mc:AlternateContent>
          </a:graphicData>
        </a:graphic>
      </p:graphicFrame>
      <p:sp>
        <p:nvSpPr>
          <p:cNvPr id="15374" name="Text Box 14"/>
          <p:cNvSpPr txBox="1">
            <a:spLocks noChangeArrowheads="1"/>
          </p:cNvSpPr>
          <p:nvPr/>
        </p:nvSpPr>
        <p:spPr bwMode="auto">
          <a:xfrm>
            <a:off x="445811" y="4791868"/>
            <a:ext cx="70616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smtClean="0"/>
              <a:t>Equating these leads to the first moment sum-rule: </a:t>
            </a:r>
            <a:endParaRPr lang="en-US" sz="2400" dirty="0"/>
          </a:p>
        </p:txBody>
      </p:sp>
      <p:sp>
        <p:nvSpPr>
          <p:cNvPr id="14" name="Text Box 6"/>
          <p:cNvSpPr txBox="1">
            <a:spLocks noChangeArrowheads="1"/>
          </p:cNvSpPr>
          <p:nvPr/>
        </p:nvSpPr>
        <p:spPr bwMode="auto">
          <a:xfrm>
            <a:off x="457200" y="2151360"/>
            <a:ext cx="622072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smtClean="0"/>
              <a:t>Time derivative of left side evaluated for t=0:</a:t>
            </a:r>
            <a:endParaRPr lang="en-US" sz="2400" dirty="0"/>
          </a:p>
        </p:txBody>
      </p:sp>
      <p:graphicFrame>
        <p:nvGraphicFramePr>
          <p:cNvPr id="15" name="Object 13"/>
          <p:cNvGraphicFramePr>
            <a:graphicFrameLocks noChangeAspect="1"/>
          </p:cNvGraphicFramePr>
          <p:nvPr>
            <p:extLst>
              <p:ext uri="{D42A27DB-BD31-4B8C-83A1-F6EECF244321}">
                <p14:modId xmlns:p14="http://schemas.microsoft.com/office/powerpoint/2010/main" val="4084310221"/>
              </p:ext>
            </p:extLst>
          </p:nvPr>
        </p:nvGraphicFramePr>
        <p:xfrm>
          <a:off x="1103086" y="2613025"/>
          <a:ext cx="5083306" cy="751553"/>
        </p:xfrm>
        <a:graphic>
          <a:graphicData uri="http://schemas.openxmlformats.org/presentationml/2006/ole">
            <mc:AlternateContent xmlns:mc="http://schemas.openxmlformats.org/markup-compatibility/2006">
              <mc:Choice xmlns:v="urn:schemas-microsoft-com:vml" Requires="v">
                <p:oleObj spid="_x0000_s23666" name="Equation" r:id="rId10" imgW="2133600" imgH="317500" progId="Equation.DSMT4">
                  <p:embed/>
                </p:oleObj>
              </mc:Choice>
              <mc:Fallback>
                <p:oleObj name="Equation" r:id="rId10" imgW="2133600" imgH="317500" progId="Equation.DSMT4">
                  <p:embed/>
                  <p:pic>
                    <p:nvPicPr>
                      <p:cNvPr id="0" name=""/>
                      <p:cNvPicPr>
                        <a:picLocks noChangeAspect="1" noChangeArrowheads="1"/>
                      </p:cNvPicPr>
                      <p:nvPr/>
                    </p:nvPicPr>
                    <p:blipFill>
                      <a:blip r:embed="rId11"/>
                      <a:srcRect/>
                      <a:stretch>
                        <a:fillRect/>
                      </a:stretch>
                    </p:blipFill>
                    <p:spPr bwMode="auto">
                      <a:xfrm>
                        <a:off x="1103086" y="2613025"/>
                        <a:ext cx="5083306" cy="751553"/>
                      </a:xfrm>
                      <a:prstGeom prst="rect">
                        <a:avLst/>
                      </a:prstGeom>
                      <a:noFill/>
                      <a:ln>
                        <a:noFill/>
                      </a:ln>
                      <a:effectLst/>
                    </p:spPr>
                  </p:pic>
                </p:oleObj>
              </mc:Fallback>
            </mc:AlternateContent>
          </a:graphicData>
        </a:graphic>
      </p:graphicFrame>
      <p:sp>
        <p:nvSpPr>
          <p:cNvPr id="16" name="Text Box 6"/>
          <p:cNvSpPr txBox="1">
            <a:spLocks noChangeArrowheads="1"/>
          </p:cNvSpPr>
          <p:nvPr/>
        </p:nvSpPr>
        <p:spPr bwMode="auto">
          <a:xfrm>
            <a:off x="469776" y="3364578"/>
            <a:ext cx="63063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smtClean="0"/>
              <a:t>Time derivative of right side evaluated at t=0:</a:t>
            </a:r>
            <a:endParaRPr lang="en-US" sz="2400" dirty="0"/>
          </a:p>
        </p:txBody>
      </p:sp>
      <p:sp>
        <p:nvSpPr>
          <p:cNvPr id="11" name="Rectangle 10"/>
          <p:cNvSpPr/>
          <p:nvPr/>
        </p:nvSpPr>
        <p:spPr>
          <a:xfrm>
            <a:off x="749370" y="5253533"/>
            <a:ext cx="7058369" cy="865429"/>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1207283"/>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223120" y="6402993"/>
            <a:ext cx="1635398" cy="342900"/>
          </a:xfrm>
          <a:prstGeom prst="rect">
            <a:avLst/>
          </a:prstGeom>
        </p:spPr>
      </p:pic>
      <p:sp>
        <p:nvSpPr>
          <p:cNvPr id="19" name="Rectangle 2"/>
          <p:cNvSpPr>
            <a:spLocks noChangeArrowheads="1"/>
          </p:cNvSpPr>
          <p:nvPr/>
        </p:nvSpPr>
        <p:spPr bwMode="auto">
          <a:xfrm>
            <a:off x="0" y="5943600"/>
            <a:ext cx="9144000" cy="914400"/>
          </a:xfrm>
          <a:prstGeom prst="rect">
            <a:avLst/>
          </a:prstGeom>
          <a:noFill/>
          <a:ln w="9525">
            <a:noFill/>
            <a:miter lim="800000"/>
            <a:headEnd/>
            <a:tailEnd/>
          </a:ln>
          <a:effectLst/>
        </p:spPr>
        <p:txBody>
          <a:bodyPr wrap="none" anchor="ctr"/>
          <a:lstStyle/>
          <a:p>
            <a:endParaRPr lang="en-US"/>
          </a:p>
        </p:txBody>
      </p:sp>
      <p:pic>
        <p:nvPicPr>
          <p:cNvPr id="21" name="Picture 4"/>
          <p:cNvPicPr>
            <a:picLocks noChangeAspect="1" noChangeArrowheads="1"/>
          </p:cNvPicPr>
          <p:nvPr/>
        </p:nvPicPr>
        <p:blipFill>
          <a:blip r:embed="rId5" cstate="print"/>
          <a:stretch>
            <a:fillRect/>
          </a:stretch>
        </p:blipFill>
        <p:spPr bwMode="auto">
          <a:xfrm>
            <a:off x="152400" y="812761"/>
            <a:ext cx="3429297" cy="2598645"/>
          </a:xfrm>
          <a:prstGeom prst="rect">
            <a:avLst/>
          </a:prstGeom>
          <a:ln>
            <a:noFill/>
          </a:ln>
          <a:effectLst>
            <a:outerShdw blurRad="190500" algn="tl" rotWithShape="0">
              <a:srgbClr val="000000">
                <a:alpha val="70000"/>
              </a:srgbClr>
            </a:outerShdw>
          </a:effectLst>
        </p:spPr>
      </p:pic>
      <p:sp>
        <p:nvSpPr>
          <p:cNvPr id="22" name="Line 5"/>
          <p:cNvSpPr>
            <a:spLocks noChangeShapeType="1"/>
          </p:cNvSpPr>
          <p:nvPr/>
        </p:nvSpPr>
        <p:spPr bwMode="auto">
          <a:xfrm>
            <a:off x="762000" y="4903680"/>
            <a:ext cx="685800" cy="0"/>
          </a:xfrm>
          <a:prstGeom prst="line">
            <a:avLst/>
          </a:prstGeom>
          <a:noFill/>
          <a:ln w="38100">
            <a:solidFill>
              <a:srgbClr val="CC66FF"/>
            </a:solidFill>
            <a:round/>
            <a:headEnd/>
            <a:tailEnd/>
          </a:ln>
          <a:effectLst>
            <a:outerShdw blurRad="50800" dist="38100" dir="5400000" algn="t" rotWithShape="0">
              <a:prstClr val="black">
                <a:alpha val="40000"/>
              </a:prstClr>
            </a:outerShdw>
          </a:effectLst>
        </p:spPr>
        <p:txBody>
          <a:bodyPr/>
          <a:lstStyle/>
          <a:p>
            <a:endParaRPr lang="en-US"/>
          </a:p>
        </p:txBody>
      </p:sp>
      <p:sp>
        <p:nvSpPr>
          <p:cNvPr id="23" name="Line 6"/>
          <p:cNvSpPr>
            <a:spLocks noChangeShapeType="1"/>
          </p:cNvSpPr>
          <p:nvPr/>
        </p:nvSpPr>
        <p:spPr bwMode="auto">
          <a:xfrm>
            <a:off x="762000" y="4960830"/>
            <a:ext cx="685800" cy="0"/>
          </a:xfrm>
          <a:prstGeom prst="line">
            <a:avLst/>
          </a:prstGeom>
          <a:noFill/>
          <a:ln w="38100">
            <a:solidFill>
              <a:srgbClr val="CC66FF"/>
            </a:solidFill>
            <a:round/>
            <a:headEnd/>
            <a:tailEnd/>
          </a:ln>
          <a:effectLst>
            <a:outerShdw blurRad="50800" dist="38100" dir="5400000" algn="t" rotWithShape="0">
              <a:prstClr val="black">
                <a:alpha val="40000"/>
              </a:prstClr>
            </a:outerShdw>
          </a:effectLst>
        </p:spPr>
        <p:txBody>
          <a:bodyPr/>
          <a:lstStyle/>
          <a:p>
            <a:endParaRPr lang="en-US"/>
          </a:p>
        </p:txBody>
      </p:sp>
      <p:sp>
        <p:nvSpPr>
          <p:cNvPr id="24" name="Line 7"/>
          <p:cNvSpPr>
            <a:spLocks noChangeShapeType="1"/>
          </p:cNvSpPr>
          <p:nvPr/>
        </p:nvSpPr>
        <p:spPr bwMode="auto">
          <a:xfrm>
            <a:off x="762000" y="5017980"/>
            <a:ext cx="685800" cy="0"/>
          </a:xfrm>
          <a:prstGeom prst="line">
            <a:avLst/>
          </a:prstGeom>
          <a:noFill/>
          <a:ln w="38100">
            <a:solidFill>
              <a:srgbClr val="CC66FF"/>
            </a:solidFill>
            <a:round/>
            <a:headEnd/>
            <a:tailEnd/>
          </a:ln>
          <a:effectLst>
            <a:outerShdw blurRad="50800" dist="38100" dir="5400000" algn="t" rotWithShape="0">
              <a:prstClr val="black">
                <a:alpha val="40000"/>
              </a:prstClr>
            </a:outerShdw>
          </a:effectLst>
        </p:spPr>
        <p:txBody>
          <a:bodyPr/>
          <a:lstStyle/>
          <a:p>
            <a:endParaRPr lang="en-US"/>
          </a:p>
        </p:txBody>
      </p:sp>
      <p:sp>
        <p:nvSpPr>
          <p:cNvPr id="25" name="Line 8"/>
          <p:cNvSpPr>
            <a:spLocks noChangeShapeType="1"/>
          </p:cNvSpPr>
          <p:nvPr/>
        </p:nvSpPr>
        <p:spPr bwMode="auto">
          <a:xfrm>
            <a:off x="762000" y="5075130"/>
            <a:ext cx="685800" cy="0"/>
          </a:xfrm>
          <a:prstGeom prst="line">
            <a:avLst/>
          </a:prstGeom>
          <a:noFill/>
          <a:ln w="38100">
            <a:solidFill>
              <a:srgbClr val="CC66FF"/>
            </a:solidFill>
            <a:round/>
            <a:headEnd/>
            <a:tailEnd/>
          </a:ln>
          <a:effectLst>
            <a:outerShdw blurRad="50800" dist="38100" dir="5400000" algn="t" rotWithShape="0">
              <a:prstClr val="black">
                <a:alpha val="40000"/>
              </a:prstClr>
            </a:outerShdw>
          </a:effectLst>
        </p:spPr>
        <p:txBody>
          <a:bodyPr/>
          <a:lstStyle/>
          <a:p>
            <a:endParaRPr lang="en-US"/>
          </a:p>
        </p:txBody>
      </p:sp>
      <p:sp>
        <p:nvSpPr>
          <p:cNvPr id="26" name="Line 9"/>
          <p:cNvSpPr>
            <a:spLocks noChangeShapeType="1"/>
          </p:cNvSpPr>
          <p:nvPr/>
        </p:nvSpPr>
        <p:spPr bwMode="auto">
          <a:xfrm>
            <a:off x="1828800" y="4217880"/>
            <a:ext cx="685800" cy="0"/>
          </a:xfrm>
          <a:prstGeom prst="line">
            <a:avLst/>
          </a:prstGeom>
          <a:noFill/>
          <a:ln w="38100">
            <a:solidFill>
              <a:srgbClr val="FF0000"/>
            </a:solidFill>
            <a:round/>
            <a:headEnd/>
            <a:tailEnd/>
          </a:ln>
          <a:effectLst>
            <a:outerShdw blurRad="50800" dist="38100" dir="5400000" algn="t" rotWithShape="0">
              <a:prstClr val="black">
                <a:alpha val="40000"/>
              </a:prstClr>
            </a:outerShdw>
          </a:effectLst>
        </p:spPr>
        <p:txBody>
          <a:bodyPr/>
          <a:lstStyle/>
          <a:p>
            <a:endParaRPr lang="en-US"/>
          </a:p>
        </p:txBody>
      </p:sp>
      <p:sp>
        <p:nvSpPr>
          <p:cNvPr id="27" name="Line 10"/>
          <p:cNvSpPr>
            <a:spLocks noChangeShapeType="1"/>
          </p:cNvSpPr>
          <p:nvPr/>
        </p:nvSpPr>
        <p:spPr bwMode="auto">
          <a:xfrm>
            <a:off x="1828800" y="4275030"/>
            <a:ext cx="685800" cy="0"/>
          </a:xfrm>
          <a:prstGeom prst="line">
            <a:avLst/>
          </a:prstGeom>
          <a:noFill/>
          <a:ln w="38100">
            <a:solidFill>
              <a:srgbClr val="FF0000"/>
            </a:solidFill>
            <a:round/>
            <a:headEnd/>
            <a:tailEnd/>
          </a:ln>
          <a:effectLst>
            <a:outerShdw blurRad="50800" dist="38100" dir="5400000" algn="t" rotWithShape="0">
              <a:prstClr val="black">
                <a:alpha val="40000"/>
              </a:prstClr>
            </a:outerShdw>
          </a:effectLst>
        </p:spPr>
        <p:txBody>
          <a:bodyPr/>
          <a:lstStyle/>
          <a:p>
            <a:endParaRPr lang="en-US"/>
          </a:p>
        </p:txBody>
      </p:sp>
      <p:sp>
        <p:nvSpPr>
          <p:cNvPr id="28" name="Line 11"/>
          <p:cNvSpPr>
            <a:spLocks noChangeShapeType="1"/>
          </p:cNvSpPr>
          <p:nvPr/>
        </p:nvSpPr>
        <p:spPr bwMode="auto">
          <a:xfrm>
            <a:off x="1828800" y="4332180"/>
            <a:ext cx="685800" cy="0"/>
          </a:xfrm>
          <a:prstGeom prst="line">
            <a:avLst/>
          </a:prstGeom>
          <a:noFill/>
          <a:ln w="38100">
            <a:solidFill>
              <a:srgbClr val="FF0000"/>
            </a:solidFill>
            <a:round/>
            <a:headEnd/>
            <a:tailEnd/>
          </a:ln>
          <a:effectLst>
            <a:outerShdw blurRad="50800" dist="38100" dir="5400000" algn="t" rotWithShape="0">
              <a:prstClr val="black">
                <a:alpha val="40000"/>
              </a:prstClr>
            </a:outerShdw>
          </a:effectLst>
        </p:spPr>
        <p:txBody>
          <a:bodyPr/>
          <a:lstStyle/>
          <a:p>
            <a:endParaRPr lang="en-US"/>
          </a:p>
        </p:txBody>
      </p:sp>
      <p:sp>
        <p:nvSpPr>
          <p:cNvPr id="29" name="Line 12"/>
          <p:cNvSpPr>
            <a:spLocks noChangeShapeType="1"/>
          </p:cNvSpPr>
          <p:nvPr/>
        </p:nvSpPr>
        <p:spPr bwMode="auto">
          <a:xfrm>
            <a:off x="1828800" y="5589480"/>
            <a:ext cx="685800" cy="0"/>
          </a:xfrm>
          <a:prstGeom prst="line">
            <a:avLst/>
          </a:prstGeom>
          <a:noFill/>
          <a:ln w="38100">
            <a:solidFill>
              <a:srgbClr val="0000FF"/>
            </a:solidFill>
            <a:round/>
            <a:headEnd/>
            <a:tailEnd/>
          </a:ln>
          <a:effectLst>
            <a:outerShdw blurRad="50800" dist="38100" dir="5400000" algn="t" rotWithShape="0">
              <a:prstClr val="black">
                <a:alpha val="40000"/>
              </a:prstClr>
            </a:outerShdw>
          </a:effectLst>
        </p:spPr>
        <p:txBody>
          <a:bodyPr/>
          <a:lstStyle/>
          <a:p>
            <a:endParaRPr lang="en-US"/>
          </a:p>
        </p:txBody>
      </p:sp>
      <p:sp>
        <p:nvSpPr>
          <p:cNvPr id="30" name="Line 13"/>
          <p:cNvSpPr>
            <a:spLocks noChangeShapeType="1"/>
          </p:cNvSpPr>
          <p:nvPr/>
        </p:nvSpPr>
        <p:spPr bwMode="auto">
          <a:xfrm flipV="1">
            <a:off x="1447800" y="4294080"/>
            <a:ext cx="361950" cy="685800"/>
          </a:xfrm>
          <a:prstGeom prst="line">
            <a:avLst/>
          </a:prstGeom>
          <a:noFill/>
          <a:ln w="9525">
            <a:solidFill>
              <a:schemeClr val="tx1"/>
            </a:solidFill>
            <a:round/>
            <a:headEnd/>
            <a:tailEnd/>
          </a:ln>
          <a:effectLst>
            <a:outerShdw blurRad="50800" dist="38100" dir="5400000" algn="t" rotWithShape="0">
              <a:prstClr val="black">
                <a:alpha val="40000"/>
              </a:prstClr>
            </a:outerShdw>
          </a:effectLst>
        </p:spPr>
        <p:txBody>
          <a:bodyPr/>
          <a:lstStyle/>
          <a:p>
            <a:endParaRPr lang="en-US"/>
          </a:p>
        </p:txBody>
      </p:sp>
      <p:sp>
        <p:nvSpPr>
          <p:cNvPr id="31" name="Line 14"/>
          <p:cNvSpPr>
            <a:spLocks noChangeShapeType="1"/>
          </p:cNvSpPr>
          <p:nvPr/>
        </p:nvSpPr>
        <p:spPr bwMode="auto">
          <a:xfrm>
            <a:off x="1447800" y="4979880"/>
            <a:ext cx="361950" cy="609600"/>
          </a:xfrm>
          <a:prstGeom prst="line">
            <a:avLst/>
          </a:prstGeom>
          <a:noFill/>
          <a:ln w="9525">
            <a:solidFill>
              <a:schemeClr val="tx1"/>
            </a:solidFill>
            <a:round/>
            <a:headEnd/>
            <a:tailEnd/>
          </a:ln>
          <a:effectLst>
            <a:outerShdw blurRad="50800" dist="38100" dir="5400000" algn="t" rotWithShape="0">
              <a:prstClr val="black">
                <a:alpha val="40000"/>
              </a:prstClr>
            </a:outerShdw>
          </a:effectLst>
        </p:spPr>
        <p:txBody>
          <a:bodyPr/>
          <a:lstStyle/>
          <a:p>
            <a:endParaRPr lang="en-US"/>
          </a:p>
        </p:txBody>
      </p:sp>
      <p:graphicFrame>
        <p:nvGraphicFramePr>
          <p:cNvPr id="32" name="Object 15"/>
          <p:cNvGraphicFramePr>
            <a:graphicFrameLocks noChangeAspect="1"/>
          </p:cNvGraphicFramePr>
          <p:nvPr/>
        </p:nvGraphicFramePr>
        <p:xfrm>
          <a:off x="1524000" y="5648218"/>
          <a:ext cx="1500188" cy="474662"/>
        </p:xfrm>
        <a:graphic>
          <a:graphicData uri="http://schemas.openxmlformats.org/presentationml/2006/ole">
            <mc:AlternateContent xmlns:mc="http://schemas.openxmlformats.org/markup-compatibility/2006">
              <mc:Choice xmlns:v="urn:schemas-microsoft-com:vml" Requires="v">
                <p:oleObj spid="_x0000_s9381" name="Equation" r:id="rId6" imgW="1041120" imgH="406080" progId="Equation.DSMT4">
                  <p:embed/>
                </p:oleObj>
              </mc:Choice>
              <mc:Fallback>
                <p:oleObj name="Equation" r:id="rId6" imgW="1041120" imgH="406080" progId="Equation.DSMT4">
                  <p:embed/>
                  <p:pic>
                    <p:nvPicPr>
                      <p:cNvPr id="0"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5648218"/>
                        <a:ext cx="1500188" cy="474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 name="Object 16"/>
          <p:cNvGraphicFramePr>
            <a:graphicFrameLocks noChangeAspect="1"/>
          </p:cNvGraphicFramePr>
          <p:nvPr/>
        </p:nvGraphicFramePr>
        <p:xfrm>
          <a:off x="1147763" y="3684480"/>
          <a:ext cx="2509837" cy="477838"/>
        </p:xfrm>
        <a:graphic>
          <a:graphicData uri="http://schemas.openxmlformats.org/presentationml/2006/ole">
            <mc:AlternateContent xmlns:mc="http://schemas.openxmlformats.org/markup-compatibility/2006">
              <mc:Choice xmlns:v="urn:schemas-microsoft-com:vml" Requires="v">
                <p:oleObj spid="_x0000_s9382" name="Equation" r:id="rId8" imgW="1726920" imgH="406080" progId="Equation.3">
                  <p:embed/>
                </p:oleObj>
              </mc:Choice>
              <mc:Fallback>
                <p:oleObj name="Equation" r:id="rId8" imgW="1726920" imgH="406080" progId="Equation.3">
                  <p:embed/>
                  <p:pic>
                    <p:nvPicPr>
                      <p:cNvPr id="0"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7763" y="3684480"/>
                        <a:ext cx="2509837" cy="477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bject 17"/>
          <p:cNvGraphicFramePr>
            <a:graphicFrameLocks noChangeAspect="1"/>
          </p:cNvGraphicFramePr>
          <p:nvPr/>
        </p:nvGraphicFramePr>
        <p:xfrm>
          <a:off x="2667000" y="5284680"/>
          <a:ext cx="992188" cy="484188"/>
        </p:xfrm>
        <a:graphic>
          <a:graphicData uri="http://schemas.openxmlformats.org/presentationml/2006/ole">
            <mc:AlternateContent xmlns:mc="http://schemas.openxmlformats.org/markup-compatibility/2006">
              <mc:Choice xmlns:v="urn:schemas-microsoft-com:vml" Requires="v">
                <p:oleObj spid="_x0000_s9383" name="Equation" r:id="rId10" imgW="469800" imgH="228600" progId="Equation.3">
                  <p:embed/>
                </p:oleObj>
              </mc:Choice>
              <mc:Fallback>
                <p:oleObj name="Equation" r:id="rId10" imgW="469800" imgH="228600" progId="Equation.3">
                  <p:embed/>
                  <p:pic>
                    <p:nvPicPr>
                      <p:cNvPr id="0"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7000" y="5284680"/>
                        <a:ext cx="992188" cy="484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18"/>
          <p:cNvGraphicFramePr>
            <a:graphicFrameLocks noChangeAspect="1"/>
          </p:cNvGraphicFramePr>
          <p:nvPr/>
        </p:nvGraphicFramePr>
        <p:xfrm>
          <a:off x="2743200" y="4065480"/>
          <a:ext cx="895350" cy="461963"/>
        </p:xfrm>
        <a:graphic>
          <a:graphicData uri="http://schemas.openxmlformats.org/presentationml/2006/ole">
            <mc:AlternateContent xmlns:mc="http://schemas.openxmlformats.org/markup-compatibility/2006">
              <mc:Choice xmlns:v="urn:schemas-microsoft-com:vml" Requires="v">
                <p:oleObj spid="_x0000_s9384" name="Equation" r:id="rId12" imgW="444240" imgH="228600" progId="Equation.3">
                  <p:embed/>
                </p:oleObj>
              </mc:Choice>
              <mc:Fallback>
                <p:oleObj name="Equation" r:id="rId12" imgW="444240" imgH="228600" progId="Equation.3">
                  <p:embed/>
                  <p:pic>
                    <p:nvPicPr>
                      <p:cNvPr id="0"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43200" y="4065480"/>
                        <a:ext cx="895350"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 name="Object 19"/>
          <p:cNvGraphicFramePr>
            <a:graphicFrameLocks noChangeAspect="1"/>
          </p:cNvGraphicFramePr>
          <p:nvPr/>
        </p:nvGraphicFramePr>
        <p:xfrm>
          <a:off x="228600" y="4587768"/>
          <a:ext cx="933450" cy="849312"/>
        </p:xfrm>
        <a:graphic>
          <a:graphicData uri="http://schemas.openxmlformats.org/presentationml/2006/ole">
            <mc:AlternateContent xmlns:mc="http://schemas.openxmlformats.org/markup-compatibility/2006">
              <mc:Choice xmlns:v="urn:schemas-microsoft-com:vml" Requires="v">
                <p:oleObj spid="_x0000_s9385" name="Equation" r:id="rId14" imgW="723600" imgH="812520" progId="Equation.DSMT4">
                  <p:embed/>
                </p:oleObj>
              </mc:Choice>
              <mc:Fallback>
                <p:oleObj name="Equation" r:id="rId14" imgW="723600" imgH="812520" progId="Equation.DSMT4">
                  <p:embed/>
                  <p:pic>
                    <p:nvPicPr>
                      <p:cNvPr id="0" name="Picture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8600" y="4587768"/>
                        <a:ext cx="933450" cy="849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7" name="Group 20"/>
          <p:cNvGrpSpPr>
            <a:grpSpLocks/>
          </p:cNvGrpSpPr>
          <p:nvPr/>
        </p:nvGrpSpPr>
        <p:grpSpPr bwMode="auto">
          <a:xfrm>
            <a:off x="4132645" y="6154470"/>
            <a:ext cx="4752975" cy="273050"/>
            <a:chOff x="203" y="2720"/>
            <a:chExt cx="5557" cy="294"/>
          </a:xfrm>
          <a:effectLst>
            <a:outerShdw blurRad="50800" dist="38100" dir="5400000" algn="t" rotWithShape="0">
              <a:prstClr val="black">
                <a:alpha val="40000"/>
              </a:prstClr>
            </a:outerShdw>
          </a:effectLst>
        </p:grpSpPr>
        <p:sp>
          <p:nvSpPr>
            <p:cNvPr id="38" name="Oval 21"/>
            <p:cNvSpPr>
              <a:spLocks noChangeArrowheads="1"/>
            </p:cNvSpPr>
            <p:nvPr/>
          </p:nvSpPr>
          <p:spPr bwMode="auto">
            <a:xfrm>
              <a:off x="1175" y="2720"/>
              <a:ext cx="697" cy="287"/>
            </a:xfrm>
            <a:prstGeom prst="ellipse">
              <a:avLst/>
            </a:prstGeom>
            <a:solidFill>
              <a:srgbClr val="99CCFF"/>
            </a:solidFill>
            <a:ln w="38100">
              <a:solidFill>
                <a:srgbClr val="0000CC"/>
              </a:solidFill>
              <a:round/>
              <a:headEnd/>
              <a:tailEnd/>
            </a:ln>
            <a:effectLst/>
          </p:spPr>
          <p:txBody>
            <a:bodyPr wrap="none" anchor="ctr"/>
            <a:lstStyle/>
            <a:p>
              <a:endParaRPr lang="en-US"/>
            </a:p>
          </p:txBody>
        </p:sp>
        <p:sp>
          <p:nvSpPr>
            <p:cNvPr id="39" name="Line 22"/>
            <p:cNvSpPr>
              <a:spLocks noChangeShapeType="1"/>
            </p:cNvSpPr>
            <p:nvPr/>
          </p:nvSpPr>
          <p:spPr bwMode="auto">
            <a:xfrm rot="3829333" flipH="1" flipV="1">
              <a:off x="1281" y="2803"/>
              <a:ext cx="78" cy="166"/>
            </a:xfrm>
            <a:prstGeom prst="line">
              <a:avLst/>
            </a:prstGeom>
            <a:noFill/>
            <a:ln w="38100">
              <a:solidFill>
                <a:srgbClr val="0000CC"/>
              </a:solidFill>
              <a:round/>
              <a:headEnd/>
              <a:tailEnd type="triangle" w="med" len="med"/>
            </a:ln>
            <a:effectLst/>
          </p:spPr>
          <p:txBody>
            <a:bodyPr wrap="none" anchor="ctr"/>
            <a:lstStyle/>
            <a:p>
              <a:endParaRPr lang="en-US"/>
            </a:p>
          </p:txBody>
        </p:sp>
        <p:sp>
          <p:nvSpPr>
            <p:cNvPr id="40" name="Line 23"/>
            <p:cNvSpPr>
              <a:spLocks noChangeShapeType="1"/>
            </p:cNvSpPr>
            <p:nvPr/>
          </p:nvSpPr>
          <p:spPr bwMode="auto">
            <a:xfrm rot="3830835">
              <a:off x="1687" y="2803"/>
              <a:ext cx="74" cy="166"/>
            </a:xfrm>
            <a:prstGeom prst="line">
              <a:avLst/>
            </a:prstGeom>
            <a:noFill/>
            <a:ln w="38100">
              <a:solidFill>
                <a:srgbClr val="0000CC"/>
              </a:solidFill>
              <a:round/>
              <a:headEnd/>
              <a:tailEnd type="triangle" w="med" len="med"/>
            </a:ln>
            <a:effectLst/>
          </p:spPr>
          <p:txBody>
            <a:bodyPr wrap="none" anchor="ctr"/>
            <a:lstStyle/>
            <a:p>
              <a:endParaRPr lang="en-US"/>
            </a:p>
          </p:txBody>
        </p:sp>
        <p:sp>
          <p:nvSpPr>
            <p:cNvPr id="41" name="Line 24"/>
            <p:cNvSpPr>
              <a:spLocks noChangeShapeType="1"/>
            </p:cNvSpPr>
            <p:nvPr/>
          </p:nvSpPr>
          <p:spPr bwMode="auto">
            <a:xfrm>
              <a:off x="1872" y="2878"/>
              <a:ext cx="275" cy="0"/>
            </a:xfrm>
            <a:prstGeom prst="line">
              <a:avLst/>
            </a:prstGeom>
            <a:noFill/>
            <a:ln w="38100">
              <a:solidFill>
                <a:srgbClr val="0000CC"/>
              </a:solidFill>
              <a:prstDash val="sysDot"/>
              <a:round/>
              <a:headEnd/>
              <a:tailEnd/>
            </a:ln>
            <a:effectLst/>
          </p:spPr>
          <p:txBody>
            <a:bodyPr wrap="none" anchor="ctr"/>
            <a:lstStyle/>
            <a:p>
              <a:endParaRPr lang="en-US"/>
            </a:p>
          </p:txBody>
        </p:sp>
        <p:sp>
          <p:nvSpPr>
            <p:cNvPr id="42" name="Line 25"/>
            <p:cNvSpPr>
              <a:spLocks noChangeShapeType="1"/>
            </p:cNvSpPr>
            <p:nvPr/>
          </p:nvSpPr>
          <p:spPr bwMode="auto">
            <a:xfrm>
              <a:off x="2844" y="2878"/>
              <a:ext cx="275" cy="0"/>
            </a:xfrm>
            <a:prstGeom prst="line">
              <a:avLst/>
            </a:prstGeom>
            <a:noFill/>
            <a:ln w="38100">
              <a:solidFill>
                <a:srgbClr val="0000CC"/>
              </a:solidFill>
              <a:prstDash val="sysDot"/>
              <a:round/>
              <a:headEnd/>
              <a:tailEnd/>
            </a:ln>
            <a:effectLst/>
          </p:spPr>
          <p:txBody>
            <a:bodyPr wrap="none" anchor="ctr"/>
            <a:lstStyle/>
            <a:p>
              <a:endParaRPr lang="en-US"/>
            </a:p>
          </p:txBody>
        </p:sp>
        <p:grpSp>
          <p:nvGrpSpPr>
            <p:cNvPr id="43" name="Group 26"/>
            <p:cNvGrpSpPr>
              <a:grpSpLocks/>
            </p:cNvGrpSpPr>
            <p:nvPr/>
          </p:nvGrpSpPr>
          <p:grpSpPr bwMode="auto">
            <a:xfrm>
              <a:off x="3119" y="2720"/>
              <a:ext cx="972" cy="287"/>
              <a:chOff x="1236" y="2772"/>
              <a:chExt cx="1164" cy="306"/>
            </a:xfrm>
          </p:grpSpPr>
          <p:grpSp>
            <p:nvGrpSpPr>
              <p:cNvPr id="62" name="Group 27"/>
              <p:cNvGrpSpPr>
                <a:grpSpLocks/>
              </p:cNvGrpSpPr>
              <p:nvPr/>
            </p:nvGrpSpPr>
            <p:grpSpPr bwMode="auto">
              <a:xfrm>
                <a:off x="1236" y="2772"/>
                <a:ext cx="835" cy="306"/>
                <a:chOff x="1008" y="1224"/>
                <a:chExt cx="1668" cy="612"/>
              </a:xfrm>
            </p:grpSpPr>
            <p:sp>
              <p:nvSpPr>
                <p:cNvPr id="64" name="Oval 28"/>
                <p:cNvSpPr>
                  <a:spLocks noChangeArrowheads="1"/>
                </p:cNvSpPr>
                <p:nvPr/>
              </p:nvSpPr>
              <p:spPr bwMode="auto">
                <a:xfrm>
                  <a:off x="1008" y="1224"/>
                  <a:ext cx="1668" cy="612"/>
                </a:xfrm>
                <a:prstGeom prst="ellipse">
                  <a:avLst/>
                </a:prstGeom>
                <a:solidFill>
                  <a:srgbClr val="99CCFF"/>
                </a:solidFill>
                <a:ln w="38100">
                  <a:solidFill>
                    <a:srgbClr val="0000CC"/>
                  </a:solidFill>
                  <a:round/>
                  <a:headEnd/>
                  <a:tailEnd/>
                </a:ln>
                <a:effectLst/>
              </p:spPr>
              <p:txBody>
                <a:bodyPr wrap="none" anchor="ctr"/>
                <a:lstStyle/>
                <a:p>
                  <a:endParaRPr lang="en-US"/>
                </a:p>
              </p:txBody>
            </p:sp>
            <p:sp>
              <p:nvSpPr>
                <p:cNvPr id="65" name="Line 29"/>
                <p:cNvSpPr>
                  <a:spLocks noChangeShapeType="1"/>
                </p:cNvSpPr>
                <p:nvPr/>
              </p:nvSpPr>
              <p:spPr bwMode="auto">
                <a:xfrm flipH="1" flipV="1">
                  <a:off x="1272" y="1332"/>
                  <a:ext cx="168" cy="396"/>
                </a:xfrm>
                <a:prstGeom prst="line">
                  <a:avLst/>
                </a:prstGeom>
                <a:noFill/>
                <a:ln w="38100">
                  <a:solidFill>
                    <a:srgbClr val="0000CC"/>
                  </a:solidFill>
                  <a:round/>
                  <a:headEnd/>
                  <a:tailEnd type="triangle" w="med" len="med"/>
                </a:ln>
                <a:effectLst/>
              </p:spPr>
              <p:txBody>
                <a:bodyPr wrap="none" anchor="ctr"/>
                <a:lstStyle/>
                <a:p>
                  <a:endParaRPr lang="en-US"/>
                </a:p>
              </p:txBody>
            </p:sp>
            <p:sp>
              <p:nvSpPr>
                <p:cNvPr id="66" name="Line 30"/>
                <p:cNvSpPr>
                  <a:spLocks noChangeShapeType="1"/>
                </p:cNvSpPr>
                <p:nvPr/>
              </p:nvSpPr>
              <p:spPr bwMode="auto">
                <a:xfrm>
                  <a:off x="2244" y="1332"/>
                  <a:ext cx="156" cy="396"/>
                </a:xfrm>
                <a:prstGeom prst="line">
                  <a:avLst/>
                </a:prstGeom>
                <a:noFill/>
                <a:ln w="38100">
                  <a:solidFill>
                    <a:srgbClr val="0000CC"/>
                  </a:solidFill>
                  <a:round/>
                  <a:headEnd/>
                  <a:tailEnd type="triangle" w="med" len="med"/>
                </a:ln>
                <a:effectLst/>
              </p:spPr>
              <p:txBody>
                <a:bodyPr wrap="none" anchor="ctr"/>
                <a:lstStyle/>
                <a:p>
                  <a:endParaRPr lang="en-US"/>
                </a:p>
              </p:txBody>
            </p:sp>
          </p:grpSp>
          <p:sp>
            <p:nvSpPr>
              <p:cNvPr id="63" name="Line 31"/>
              <p:cNvSpPr>
                <a:spLocks noChangeShapeType="1"/>
              </p:cNvSpPr>
              <p:nvPr/>
            </p:nvSpPr>
            <p:spPr bwMode="auto">
              <a:xfrm>
                <a:off x="2071" y="2940"/>
                <a:ext cx="329" cy="0"/>
              </a:xfrm>
              <a:prstGeom prst="line">
                <a:avLst/>
              </a:prstGeom>
              <a:noFill/>
              <a:ln w="38100">
                <a:solidFill>
                  <a:srgbClr val="0000CC"/>
                </a:solidFill>
                <a:prstDash val="sysDot"/>
                <a:round/>
                <a:headEnd/>
                <a:tailEnd/>
              </a:ln>
              <a:effectLst/>
            </p:spPr>
            <p:txBody>
              <a:bodyPr wrap="none" anchor="ctr"/>
              <a:lstStyle/>
              <a:p>
                <a:endParaRPr lang="en-US"/>
              </a:p>
            </p:txBody>
          </p:sp>
        </p:grpSp>
        <p:grpSp>
          <p:nvGrpSpPr>
            <p:cNvPr id="44" name="Group 32"/>
            <p:cNvGrpSpPr>
              <a:grpSpLocks/>
            </p:cNvGrpSpPr>
            <p:nvPr/>
          </p:nvGrpSpPr>
          <p:grpSpPr bwMode="auto">
            <a:xfrm>
              <a:off x="4091" y="2720"/>
              <a:ext cx="697" cy="287"/>
              <a:chOff x="4091" y="2720"/>
              <a:chExt cx="697" cy="287"/>
            </a:xfrm>
          </p:grpSpPr>
          <p:sp>
            <p:nvSpPr>
              <p:cNvPr id="59" name="Oval 33"/>
              <p:cNvSpPr>
                <a:spLocks noChangeArrowheads="1"/>
              </p:cNvSpPr>
              <p:nvPr/>
            </p:nvSpPr>
            <p:spPr bwMode="auto">
              <a:xfrm>
                <a:off x="4091" y="2720"/>
                <a:ext cx="697" cy="287"/>
              </a:xfrm>
              <a:prstGeom prst="ellipse">
                <a:avLst/>
              </a:prstGeom>
              <a:solidFill>
                <a:srgbClr val="99CCFF"/>
              </a:solidFill>
              <a:ln w="38100">
                <a:solidFill>
                  <a:srgbClr val="0000CC"/>
                </a:solidFill>
                <a:round/>
                <a:headEnd/>
                <a:tailEnd/>
              </a:ln>
              <a:effectLst/>
            </p:spPr>
            <p:txBody>
              <a:bodyPr wrap="none" anchor="ctr"/>
              <a:lstStyle/>
              <a:p>
                <a:endParaRPr lang="en-US"/>
              </a:p>
            </p:txBody>
          </p:sp>
          <p:sp>
            <p:nvSpPr>
              <p:cNvPr id="60" name="Line 34"/>
              <p:cNvSpPr>
                <a:spLocks noChangeShapeType="1"/>
              </p:cNvSpPr>
              <p:nvPr/>
            </p:nvSpPr>
            <p:spPr bwMode="auto">
              <a:xfrm rot="10255606" flipH="1" flipV="1">
                <a:off x="4201" y="2794"/>
                <a:ext cx="71" cy="184"/>
              </a:xfrm>
              <a:prstGeom prst="line">
                <a:avLst/>
              </a:prstGeom>
              <a:noFill/>
              <a:ln w="38100">
                <a:solidFill>
                  <a:srgbClr val="0000CC"/>
                </a:solidFill>
                <a:round/>
                <a:headEnd/>
                <a:tailEnd type="triangle" w="med" len="med"/>
              </a:ln>
              <a:effectLst/>
            </p:spPr>
            <p:txBody>
              <a:bodyPr wrap="none" anchor="ctr"/>
              <a:lstStyle/>
              <a:p>
                <a:endParaRPr lang="en-US"/>
              </a:p>
            </p:txBody>
          </p:sp>
          <p:sp>
            <p:nvSpPr>
              <p:cNvPr id="61" name="Line 35"/>
              <p:cNvSpPr>
                <a:spLocks noChangeShapeType="1"/>
              </p:cNvSpPr>
              <p:nvPr/>
            </p:nvSpPr>
            <p:spPr bwMode="auto">
              <a:xfrm rot="10248975">
                <a:off x="4607" y="2794"/>
                <a:ext cx="66" cy="184"/>
              </a:xfrm>
              <a:prstGeom prst="line">
                <a:avLst/>
              </a:prstGeom>
              <a:noFill/>
              <a:ln w="38100">
                <a:solidFill>
                  <a:srgbClr val="0000CC"/>
                </a:solidFill>
                <a:round/>
                <a:headEnd/>
                <a:tailEnd type="triangle" w="med" len="med"/>
              </a:ln>
              <a:effectLst/>
            </p:spPr>
            <p:txBody>
              <a:bodyPr wrap="none" anchor="ctr"/>
              <a:lstStyle/>
              <a:p>
                <a:endParaRPr lang="en-US"/>
              </a:p>
            </p:txBody>
          </p:sp>
        </p:grpSp>
        <p:sp>
          <p:nvSpPr>
            <p:cNvPr id="45" name="Line 36"/>
            <p:cNvSpPr>
              <a:spLocks noChangeShapeType="1"/>
            </p:cNvSpPr>
            <p:nvPr/>
          </p:nvSpPr>
          <p:spPr bwMode="auto">
            <a:xfrm>
              <a:off x="4788" y="2878"/>
              <a:ext cx="275" cy="0"/>
            </a:xfrm>
            <a:prstGeom prst="line">
              <a:avLst/>
            </a:prstGeom>
            <a:noFill/>
            <a:ln w="38100">
              <a:solidFill>
                <a:srgbClr val="0000CC"/>
              </a:solidFill>
              <a:prstDash val="sysDot"/>
              <a:round/>
              <a:headEnd/>
              <a:tailEnd/>
            </a:ln>
            <a:effectLst/>
          </p:spPr>
          <p:txBody>
            <a:bodyPr wrap="none" anchor="ctr"/>
            <a:lstStyle/>
            <a:p>
              <a:endParaRPr lang="en-US"/>
            </a:p>
          </p:txBody>
        </p:sp>
        <p:sp>
          <p:nvSpPr>
            <p:cNvPr id="46" name="Line 37"/>
            <p:cNvSpPr>
              <a:spLocks noChangeShapeType="1"/>
            </p:cNvSpPr>
            <p:nvPr/>
          </p:nvSpPr>
          <p:spPr bwMode="auto">
            <a:xfrm>
              <a:off x="900" y="2878"/>
              <a:ext cx="275" cy="0"/>
            </a:xfrm>
            <a:prstGeom prst="line">
              <a:avLst/>
            </a:prstGeom>
            <a:noFill/>
            <a:ln w="38100">
              <a:solidFill>
                <a:srgbClr val="0000CC"/>
              </a:solidFill>
              <a:prstDash val="sysDot"/>
              <a:round/>
              <a:headEnd/>
              <a:tailEnd/>
            </a:ln>
            <a:effectLst/>
          </p:spPr>
          <p:txBody>
            <a:bodyPr wrap="none" anchor="ctr"/>
            <a:lstStyle/>
            <a:p>
              <a:endParaRPr lang="en-US"/>
            </a:p>
          </p:txBody>
        </p:sp>
        <p:grpSp>
          <p:nvGrpSpPr>
            <p:cNvPr id="47" name="Group 38"/>
            <p:cNvGrpSpPr>
              <a:grpSpLocks/>
            </p:cNvGrpSpPr>
            <p:nvPr/>
          </p:nvGrpSpPr>
          <p:grpSpPr bwMode="auto">
            <a:xfrm>
              <a:off x="2134" y="2720"/>
              <a:ext cx="804" cy="294"/>
              <a:chOff x="2160" y="1056"/>
              <a:chExt cx="835" cy="306"/>
            </a:xfrm>
          </p:grpSpPr>
          <p:sp>
            <p:nvSpPr>
              <p:cNvPr id="56" name="Oval 39"/>
              <p:cNvSpPr>
                <a:spLocks noChangeArrowheads="1"/>
              </p:cNvSpPr>
              <p:nvPr/>
            </p:nvSpPr>
            <p:spPr bwMode="auto">
              <a:xfrm>
                <a:off x="2160" y="1056"/>
                <a:ext cx="835" cy="306"/>
              </a:xfrm>
              <a:prstGeom prst="ellipse">
                <a:avLst/>
              </a:prstGeom>
              <a:solidFill>
                <a:srgbClr val="FF99CC"/>
              </a:solidFill>
              <a:ln w="38100">
                <a:solidFill>
                  <a:srgbClr val="FF0000"/>
                </a:solidFill>
                <a:round/>
                <a:headEnd/>
                <a:tailEnd/>
              </a:ln>
              <a:effectLst/>
            </p:spPr>
            <p:txBody>
              <a:bodyPr wrap="none" anchor="ctr"/>
              <a:lstStyle/>
              <a:p>
                <a:endParaRPr lang="en-US"/>
              </a:p>
            </p:txBody>
          </p:sp>
          <p:sp>
            <p:nvSpPr>
              <p:cNvPr id="57" name="Line 40"/>
              <p:cNvSpPr>
                <a:spLocks noChangeShapeType="1"/>
              </p:cNvSpPr>
              <p:nvPr/>
            </p:nvSpPr>
            <p:spPr bwMode="auto">
              <a:xfrm flipH="1" flipV="1">
                <a:off x="2292" y="1110"/>
                <a:ext cx="84" cy="198"/>
              </a:xfrm>
              <a:prstGeom prst="line">
                <a:avLst/>
              </a:prstGeom>
              <a:noFill/>
              <a:ln w="38100">
                <a:solidFill>
                  <a:srgbClr val="FF0000"/>
                </a:solidFill>
                <a:round/>
                <a:headEnd/>
                <a:tailEnd type="triangle" w="med" len="med"/>
              </a:ln>
              <a:effectLst/>
            </p:spPr>
            <p:txBody>
              <a:bodyPr wrap="none" anchor="ctr"/>
              <a:lstStyle/>
              <a:p>
                <a:endParaRPr lang="en-US"/>
              </a:p>
            </p:txBody>
          </p:sp>
          <p:sp>
            <p:nvSpPr>
              <p:cNvPr id="58" name="Line 41"/>
              <p:cNvSpPr>
                <a:spLocks noChangeShapeType="1"/>
              </p:cNvSpPr>
              <p:nvPr/>
            </p:nvSpPr>
            <p:spPr bwMode="auto">
              <a:xfrm flipH="1" flipV="1">
                <a:off x="2719" y="1098"/>
                <a:ext cx="84" cy="198"/>
              </a:xfrm>
              <a:prstGeom prst="line">
                <a:avLst/>
              </a:prstGeom>
              <a:noFill/>
              <a:ln w="38100">
                <a:solidFill>
                  <a:srgbClr val="FF0000"/>
                </a:solidFill>
                <a:round/>
                <a:headEnd/>
                <a:tailEnd type="triangle" w="med" len="med"/>
              </a:ln>
              <a:effectLst/>
            </p:spPr>
            <p:txBody>
              <a:bodyPr wrap="none" anchor="ctr"/>
              <a:lstStyle/>
              <a:p>
                <a:endParaRPr lang="en-US"/>
              </a:p>
            </p:txBody>
          </p:sp>
        </p:grpSp>
        <p:grpSp>
          <p:nvGrpSpPr>
            <p:cNvPr id="48" name="Group 42"/>
            <p:cNvGrpSpPr>
              <a:grpSpLocks/>
            </p:cNvGrpSpPr>
            <p:nvPr/>
          </p:nvGrpSpPr>
          <p:grpSpPr bwMode="auto">
            <a:xfrm>
              <a:off x="5063" y="2720"/>
              <a:ext cx="697" cy="287"/>
              <a:chOff x="4091" y="2720"/>
              <a:chExt cx="697" cy="287"/>
            </a:xfrm>
          </p:grpSpPr>
          <p:sp>
            <p:nvSpPr>
              <p:cNvPr id="53" name="Oval 43"/>
              <p:cNvSpPr>
                <a:spLocks noChangeArrowheads="1"/>
              </p:cNvSpPr>
              <p:nvPr/>
            </p:nvSpPr>
            <p:spPr bwMode="auto">
              <a:xfrm>
                <a:off x="4091" y="2720"/>
                <a:ext cx="697" cy="287"/>
              </a:xfrm>
              <a:prstGeom prst="ellipse">
                <a:avLst/>
              </a:prstGeom>
              <a:solidFill>
                <a:srgbClr val="99CCFF"/>
              </a:solidFill>
              <a:ln w="38100">
                <a:solidFill>
                  <a:srgbClr val="0000CC"/>
                </a:solidFill>
                <a:round/>
                <a:headEnd/>
                <a:tailEnd/>
              </a:ln>
              <a:effectLst/>
            </p:spPr>
            <p:txBody>
              <a:bodyPr wrap="none" anchor="ctr"/>
              <a:lstStyle/>
              <a:p>
                <a:endParaRPr lang="en-US"/>
              </a:p>
            </p:txBody>
          </p:sp>
          <p:sp>
            <p:nvSpPr>
              <p:cNvPr id="54" name="Line 44"/>
              <p:cNvSpPr>
                <a:spLocks noChangeShapeType="1"/>
              </p:cNvSpPr>
              <p:nvPr/>
            </p:nvSpPr>
            <p:spPr bwMode="auto">
              <a:xfrm rot="10255606" flipH="1" flipV="1">
                <a:off x="4201" y="2794"/>
                <a:ext cx="71" cy="184"/>
              </a:xfrm>
              <a:prstGeom prst="line">
                <a:avLst/>
              </a:prstGeom>
              <a:noFill/>
              <a:ln w="38100">
                <a:solidFill>
                  <a:srgbClr val="0000CC"/>
                </a:solidFill>
                <a:round/>
                <a:headEnd/>
                <a:tailEnd type="triangle" w="med" len="med"/>
              </a:ln>
              <a:effectLst/>
            </p:spPr>
            <p:txBody>
              <a:bodyPr wrap="none" anchor="ctr"/>
              <a:lstStyle/>
              <a:p>
                <a:endParaRPr lang="en-US"/>
              </a:p>
            </p:txBody>
          </p:sp>
          <p:sp>
            <p:nvSpPr>
              <p:cNvPr id="55" name="Line 45"/>
              <p:cNvSpPr>
                <a:spLocks noChangeShapeType="1"/>
              </p:cNvSpPr>
              <p:nvPr/>
            </p:nvSpPr>
            <p:spPr bwMode="auto">
              <a:xfrm rot="10248975">
                <a:off x="4607" y="2794"/>
                <a:ext cx="66" cy="184"/>
              </a:xfrm>
              <a:prstGeom prst="line">
                <a:avLst/>
              </a:prstGeom>
              <a:noFill/>
              <a:ln w="38100">
                <a:solidFill>
                  <a:srgbClr val="0000CC"/>
                </a:solidFill>
                <a:round/>
                <a:headEnd/>
                <a:tailEnd type="triangle" w="med" len="med"/>
              </a:ln>
              <a:effectLst/>
            </p:spPr>
            <p:txBody>
              <a:bodyPr wrap="none" anchor="ctr"/>
              <a:lstStyle/>
              <a:p>
                <a:endParaRPr lang="en-US"/>
              </a:p>
            </p:txBody>
          </p:sp>
        </p:grpSp>
        <p:grpSp>
          <p:nvGrpSpPr>
            <p:cNvPr id="49" name="Group 46"/>
            <p:cNvGrpSpPr>
              <a:grpSpLocks/>
            </p:cNvGrpSpPr>
            <p:nvPr/>
          </p:nvGrpSpPr>
          <p:grpSpPr bwMode="auto">
            <a:xfrm>
              <a:off x="203" y="2720"/>
              <a:ext cx="697" cy="287"/>
              <a:chOff x="4091" y="2720"/>
              <a:chExt cx="697" cy="287"/>
            </a:xfrm>
          </p:grpSpPr>
          <p:sp>
            <p:nvSpPr>
              <p:cNvPr id="50" name="Oval 47"/>
              <p:cNvSpPr>
                <a:spLocks noChangeArrowheads="1"/>
              </p:cNvSpPr>
              <p:nvPr/>
            </p:nvSpPr>
            <p:spPr bwMode="auto">
              <a:xfrm>
                <a:off x="4091" y="2720"/>
                <a:ext cx="697" cy="287"/>
              </a:xfrm>
              <a:prstGeom prst="ellipse">
                <a:avLst/>
              </a:prstGeom>
              <a:solidFill>
                <a:srgbClr val="99CCFF"/>
              </a:solidFill>
              <a:ln w="38100">
                <a:solidFill>
                  <a:srgbClr val="0000CC"/>
                </a:solidFill>
                <a:round/>
                <a:headEnd/>
                <a:tailEnd/>
              </a:ln>
              <a:effectLst/>
            </p:spPr>
            <p:txBody>
              <a:bodyPr wrap="none" anchor="ctr"/>
              <a:lstStyle/>
              <a:p>
                <a:endParaRPr lang="en-US"/>
              </a:p>
            </p:txBody>
          </p:sp>
          <p:sp>
            <p:nvSpPr>
              <p:cNvPr id="51" name="Line 48"/>
              <p:cNvSpPr>
                <a:spLocks noChangeShapeType="1"/>
              </p:cNvSpPr>
              <p:nvPr/>
            </p:nvSpPr>
            <p:spPr bwMode="auto">
              <a:xfrm rot="10255606" flipH="1" flipV="1">
                <a:off x="4201" y="2794"/>
                <a:ext cx="71" cy="184"/>
              </a:xfrm>
              <a:prstGeom prst="line">
                <a:avLst/>
              </a:prstGeom>
              <a:noFill/>
              <a:ln w="38100">
                <a:solidFill>
                  <a:srgbClr val="0000CC"/>
                </a:solidFill>
                <a:round/>
                <a:headEnd/>
                <a:tailEnd type="triangle" w="med" len="med"/>
              </a:ln>
              <a:effectLst/>
            </p:spPr>
            <p:txBody>
              <a:bodyPr wrap="none" anchor="ctr"/>
              <a:lstStyle/>
              <a:p>
                <a:endParaRPr lang="en-US"/>
              </a:p>
            </p:txBody>
          </p:sp>
          <p:sp>
            <p:nvSpPr>
              <p:cNvPr id="52" name="Line 49"/>
              <p:cNvSpPr>
                <a:spLocks noChangeShapeType="1"/>
              </p:cNvSpPr>
              <p:nvPr/>
            </p:nvSpPr>
            <p:spPr bwMode="auto">
              <a:xfrm rot="10248975">
                <a:off x="4607" y="2794"/>
                <a:ext cx="66" cy="184"/>
              </a:xfrm>
              <a:prstGeom prst="line">
                <a:avLst/>
              </a:prstGeom>
              <a:noFill/>
              <a:ln w="38100">
                <a:solidFill>
                  <a:srgbClr val="0000CC"/>
                </a:solidFill>
                <a:round/>
                <a:headEnd/>
                <a:tailEnd type="triangle" w="med" len="med"/>
              </a:ln>
              <a:effectLst/>
            </p:spPr>
            <p:txBody>
              <a:bodyPr wrap="none" anchor="ctr"/>
              <a:lstStyle/>
              <a:p>
                <a:endParaRPr lang="en-US"/>
              </a:p>
            </p:txBody>
          </p:sp>
        </p:grpSp>
      </p:grpSp>
      <p:sp>
        <p:nvSpPr>
          <p:cNvPr id="79" name="Rectangle 2"/>
          <p:cNvSpPr>
            <a:spLocks noGrp="1" noChangeArrowheads="1"/>
          </p:cNvSpPr>
          <p:nvPr>
            <p:ph type="title"/>
          </p:nvPr>
        </p:nvSpPr>
        <p:spPr>
          <a:xfrm>
            <a:off x="-226791" y="-55870"/>
            <a:ext cx="9547973" cy="838200"/>
          </a:xfrm>
        </p:spPr>
        <p:txBody>
          <a:bodyPr>
            <a:noAutofit/>
          </a:bodyPr>
          <a:lstStyle/>
          <a:p>
            <a:r>
              <a:rPr lang="en-US" sz="3200" dirty="0" smtClean="0"/>
              <a:t>Weakly Interacting spin-1/2 pairs in Cu-nitrate</a:t>
            </a:r>
          </a:p>
        </p:txBody>
      </p:sp>
      <p:pic>
        <p:nvPicPr>
          <p:cNvPr id="9235" name="Picture 19"/>
          <p:cNvPicPr>
            <a:picLocks noChangeAspect="1" noChangeArrowheads="1"/>
          </p:cNvPicPr>
          <p:nvPr/>
        </p:nvPicPr>
        <p:blipFill>
          <a:blip r:embed="rId16" cstate="print"/>
          <a:srcRect/>
          <a:stretch>
            <a:fillRect/>
          </a:stretch>
        </p:blipFill>
        <p:spPr bwMode="auto">
          <a:xfrm>
            <a:off x="4097068" y="823519"/>
            <a:ext cx="4922837" cy="4930775"/>
          </a:xfrm>
          <a:prstGeom prst="rect">
            <a:avLst/>
          </a:prstGeom>
          <a:ln>
            <a:noFill/>
          </a:ln>
          <a:effectLst>
            <a:outerShdw blurRad="190500" algn="tl" rotWithShape="0">
              <a:srgbClr val="000000">
                <a:alpha val="70000"/>
              </a:srgbClr>
            </a:outerShdw>
          </a:effectLst>
        </p:spPr>
      </p:pic>
    </p:spTree>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235"/>
                                        </p:tgtEl>
                                        <p:attrNameLst>
                                          <p:attrName>style.visibility</p:attrName>
                                        </p:attrNameLst>
                                      </p:cBhvr>
                                      <p:to>
                                        <p:strVal val="visible"/>
                                      </p:to>
                                    </p:set>
                                    <p:animEffect transition="in" filter="dissolve">
                                      <p:cBhvr>
                                        <p:cTn id="12" dur="500"/>
                                        <p:tgtEl>
                                          <p:spTgt spid="923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dissolv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Rectangle 2"/>
          <p:cNvSpPr>
            <a:spLocks noGrp="1" noChangeArrowheads="1"/>
          </p:cNvSpPr>
          <p:nvPr>
            <p:ph type="title"/>
          </p:nvPr>
        </p:nvSpPr>
        <p:spPr>
          <a:xfrm>
            <a:off x="0" y="-490"/>
            <a:ext cx="9144000" cy="842063"/>
          </a:xfrm>
        </p:spPr>
        <p:txBody>
          <a:bodyPr>
            <a:noAutofit/>
          </a:bodyPr>
          <a:lstStyle/>
          <a:p>
            <a:r>
              <a:rPr lang="en-US" dirty="0" smtClean="0"/>
              <a:t>Magnetic properties of the neutron</a:t>
            </a:r>
          </a:p>
        </p:txBody>
      </p:sp>
      <p:sp>
        <p:nvSpPr>
          <p:cNvPr id="1032" name="Line 10"/>
          <p:cNvSpPr>
            <a:spLocks noChangeShapeType="1"/>
          </p:cNvSpPr>
          <p:nvPr/>
        </p:nvSpPr>
        <p:spPr bwMode="auto">
          <a:xfrm rot="1845764" flipV="1">
            <a:off x="6921500" y="1138630"/>
            <a:ext cx="1588" cy="1084263"/>
          </a:xfrm>
          <a:prstGeom prst="line">
            <a:avLst/>
          </a:prstGeom>
          <a:noFill/>
          <a:ln w="76200">
            <a:solidFill>
              <a:srgbClr val="FF0000"/>
            </a:solidFill>
            <a:round/>
            <a:headEnd/>
            <a:tailEnd type="triangle" w="med" len="med"/>
          </a:ln>
        </p:spPr>
        <p:txBody>
          <a:bodyPr wrap="none" anchor="ctr"/>
          <a:lstStyle/>
          <a:p>
            <a:endParaRPr lang="en-US"/>
          </a:p>
        </p:txBody>
      </p:sp>
      <p:graphicFrame>
        <p:nvGraphicFramePr>
          <p:cNvPr id="1026" name="Object 3"/>
          <p:cNvGraphicFramePr>
            <a:graphicFrameLocks noChangeAspect="1"/>
          </p:cNvGraphicFramePr>
          <p:nvPr/>
        </p:nvGraphicFramePr>
        <p:xfrm>
          <a:off x="3074988" y="1214830"/>
          <a:ext cx="2768600" cy="1084263"/>
        </p:xfrm>
        <a:graphic>
          <a:graphicData uri="http://schemas.openxmlformats.org/presentationml/2006/ole">
            <mc:AlternateContent xmlns:mc="http://schemas.openxmlformats.org/markup-compatibility/2006">
              <mc:Choice xmlns:v="urn:schemas-microsoft-com:vml" Requires="v">
                <p:oleObj spid="_x0000_s36953" name="Equation" r:id="rId4" imgW="1002960" imgH="393480" progId="Equation.3">
                  <p:embed/>
                </p:oleObj>
              </mc:Choice>
              <mc:Fallback>
                <p:oleObj name="Equation" r:id="rId4" imgW="100296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4988" y="1214830"/>
                        <a:ext cx="2768600" cy="1084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4" name="Text Box 4"/>
          <p:cNvSpPr txBox="1">
            <a:spLocks noChangeArrowheads="1"/>
          </p:cNvSpPr>
          <p:nvPr/>
        </p:nvSpPr>
        <p:spPr bwMode="auto">
          <a:xfrm>
            <a:off x="307975" y="886218"/>
            <a:ext cx="5211763" cy="519112"/>
          </a:xfrm>
          <a:prstGeom prst="rect">
            <a:avLst/>
          </a:prstGeom>
          <a:noFill/>
          <a:ln w="9525">
            <a:noFill/>
            <a:miter lim="800000"/>
            <a:headEnd/>
            <a:tailEnd/>
          </a:ln>
        </p:spPr>
        <p:txBody>
          <a:bodyPr wrap="none">
            <a:spAutoFit/>
          </a:bodyPr>
          <a:lstStyle/>
          <a:p>
            <a:r>
              <a:rPr lang="en-US" sz="2800"/>
              <a:t>The neutron has a dipole moment</a:t>
            </a:r>
          </a:p>
        </p:txBody>
      </p:sp>
      <p:sp>
        <p:nvSpPr>
          <p:cNvPr id="1035" name="Text Box 5"/>
          <p:cNvSpPr txBox="1">
            <a:spLocks noChangeArrowheads="1"/>
          </p:cNvSpPr>
          <p:nvPr/>
        </p:nvSpPr>
        <p:spPr bwMode="auto">
          <a:xfrm>
            <a:off x="307975" y="2160980"/>
            <a:ext cx="7856538" cy="519113"/>
          </a:xfrm>
          <a:prstGeom prst="rect">
            <a:avLst/>
          </a:prstGeom>
          <a:noFill/>
          <a:ln w="9525">
            <a:noFill/>
            <a:miter lim="800000"/>
            <a:headEnd/>
            <a:tailEnd/>
          </a:ln>
        </p:spPr>
        <p:txBody>
          <a:bodyPr wrap="none">
            <a:spAutoFit/>
          </a:bodyPr>
          <a:lstStyle/>
          <a:p>
            <a:r>
              <a:rPr lang="en-US" sz="2800" i="1">
                <a:latin typeface="Symbol" pitchFamily="18" charset="2"/>
              </a:rPr>
              <a:t>m</a:t>
            </a:r>
            <a:r>
              <a:rPr lang="en-US" sz="2800" i="1" baseline="-25000">
                <a:latin typeface="Times New Roman" pitchFamily="18" charset="0"/>
              </a:rPr>
              <a:t>n</a:t>
            </a:r>
            <a:r>
              <a:rPr lang="en-US" sz="2800"/>
              <a:t> is 960 times smaller than the electron moment </a:t>
            </a:r>
          </a:p>
        </p:txBody>
      </p:sp>
      <p:graphicFrame>
        <p:nvGraphicFramePr>
          <p:cNvPr id="1027" name="Object 6"/>
          <p:cNvGraphicFramePr>
            <a:graphicFrameLocks noChangeAspect="1"/>
          </p:cNvGraphicFramePr>
          <p:nvPr/>
        </p:nvGraphicFramePr>
        <p:xfrm>
          <a:off x="2979738" y="2551505"/>
          <a:ext cx="3397250" cy="958850"/>
        </p:xfrm>
        <a:graphic>
          <a:graphicData uri="http://schemas.openxmlformats.org/presentationml/2006/ole">
            <mc:AlternateContent xmlns:mc="http://schemas.openxmlformats.org/markup-compatibility/2006">
              <mc:Choice xmlns:v="urn:schemas-microsoft-com:vml" Requires="v">
                <p:oleObj spid="_x0000_s36954" name="Equation" r:id="rId6" imgW="1523880" imgH="431640" progId="Equation.3">
                  <p:embed/>
                </p:oleObj>
              </mc:Choice>
              <mc:Fallback>
                <p:oleObj name="Equation" r:id="rId6" imgW="1523880" imgH="431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9738" y="2551505"/>
                        <a:ext cx="3397250" cy="958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6" name="Text Box 7"/>
          <p:cNvSpPr txBox="1">
            <a:spLocks noChangeArrowheads="1"/>
          </p:cNvSpPr>
          <p:nvPr/>
        </p:nvSpPr>
        <p:spPr bwMode="auto">
          <a:xfrm>
            <a:off x="246063" y="3496068"/>
            <a:ext cx="7402512" cy="519112"/>
          </a:xfrm>
          <a:prstGeom prst="rect">
            <a:avLst/>
          </a:prstGeom>
          <a:noFill/>
          <a:ln w="9525">
            <a:noFill/>
            <a:miter lim="800000"/>
            <a:headEnd/>
            <a:tailEnd/>
          </a:ln>
        </p:spPr>
        <p:txBody>
          <a:bodyPr wrap="none">
            <a:spAutoFit/>
          </a:bodyPr>
          <a:lstStyle/>
          <a:p>
            <a:r>
              <a:rPr lang="en-US" sz="2800"/>
              <a:t>A </a:t>
            </a:r>
            <a:r>
              <a:rPr lang="en-US" sz="2800">
                <a:solidFill>
                  <a:srgbClr val="FF0000"/>
                </a:solidFill>
              </a:rPr>
              <a:t>dipole</a:t>
            </a:r>
            <a:r>
              <a:rPr lang="en-US" sz="2800"/>
              <a:t> in a magnetic field has potential energy</a:t>
            </a:r>
          </a:p>
        </p:txBody>
      </p:sp>
      <p:graphicFrame>
        <p:nvGraphicFramePr>
          <p:cNvPr id="1028" name="Object 8"/>
          <p:cNvGraphicFramePr>
            <a:graphicFrameLocks noChangeAspect="1"/>
          </p:cNvGraphicFramePr>
          <p:nvPr/>
        </p:nvGraphicFramePr>
        <p:xfrm>
          <a:off x="3173413" y="3977080"/>
          <a:ext cx="2670175" cy="577850"/>
        </p:xfrm>
        <a:graphic>
          <a:graphicData uri="http://schemas.openxmlformats.org/presentationml/2006/ole">
            <mc:AlternateContent xmlns:mc="http://schemas.openxmlformats.org/markup-compatibility/2006">
              <mc:Choice xmlns:v="urn:schemas-microsoft-com:vml" Requires="v">
                <p:oleObj spid="_x0000_s36955" name="Equation" r:id="rId8" imgW="990360" imgH="215640" progId="Equation.3">
                  <p:embed/>
                </p:oleObj>
              </mc:Choice>
              <mc:Fallback>
                <p:oleObj name="Equation" r:id="rId8" imgW="990360" imgH="215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3413" y="3977080"/>
                        <a:ext cx="2670175" cy="57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7" name="Oval 9"/>
          <p:cNvSpPr>
            <a:spLocks noChangeArrowheads="1"/>
          </p:cNvSpPr>
          <p:nvPr/>
        </p:nvSpPr>
        <p:spPr bwMode="auto">
          <a:xfrm rot="1832595">
            <a:off x="6756400" y="1570430"/>
            <a:ext cx="298450" cy="298450"/>
          </a:xfrm>
          <a:prstGeom prst="ellipse">
            <a:avLst/>
          </a:prstGeom>
          <a:solidFill>
            <a:srgbClr val="008000"/>
          </a:solidFill>
          <a:ln w="9525">
            <a:solidFill>
              <a:schemeClr val="tx1"/>
            </a:solidFill>
            <a:round/>
            <a:headEnd/>
            <a:tailEnd/>
          </a:ln>
        </p:spPr>
        <p:txBody>
          <a:bodyPr wrap="none" anchor="ctr"/>
          <a:lstStyle/>
          <a:p>
            <a:pPr algn="ctr"/>
            <a:endParaRPr lang="en-US">
              <a:solidFill>
                <a:srgbClr val="FF0000"/>
              </a:solidFill>
            </a:endParaRPr>
          </a:p>
        </p:txBody>
      </p:sp>
      <p:sp>
        <p:nvSpPr>
          <p:cNvPr id="1038" name="Text Box 41"/>
          <p:cNvSpPr txBox="1">
            <a:spLocks noChangeArrowheads="1"/>
          </p:cNvSpPr>
          <p:nvPr/>
        </p:nvSpPr>
        <p:spPr bwMode="auto">
          <a:xfrm>
            <a:off x="250825" y="4543818"/>
            <a:ext cx="8166100" cy="519112"/>
          </a:xfrm>
          <a:prstGeom prst="rect">
            <a:avLst/>
          </a:prstGeom>
          <a:noFill/>
          <a:ln w="9525">
            <a:noFill/>
            <a:miter lim="800000"/>
            <a:headEnd/>
            <a:tailEnd/>
          </a:ln>
        </p:spPr>
        <p:txBody>
          <a:bodyPr wrap="none">
            <a:spAutoFit/>
          </a:bodyPr>
          <a:lstStyle/>
          <a:p>
            <a:r>
              <a:rPr lang="en-US" sz="2800"/>
              <a:t>Correspondingly the field exerts a torque and a force</a:t>
            </a:r>
          </a:p>
        </p:txBody>
      </p:sp>
      <p:graphicFrame>
        <p:nvGraphicFramePr>
          <p:cNvPr id="1029" name="Object 42"/>
          <p:cNvGraphicFramePr>
            <a:graphicFrameLocks noChangeAspect="1"/>
          </p:cNvGraphicFramePr>
          <p:nvPr/>
        </p:nvGraphicFramePr>
        <p:xfrm>
          <a:off x="1676400" y="5120080"/>
          <a:ext cx="1828800" cy="604838"/>
        </p:xfrm>
        <a:graphic>
          <a:graphicData uri="http://schemas.openxmlformats.org/presentationml/2006/ole">
            <mc:AlternateContent xmlns:mc="http://schemas.openxmlformats.org/markup-compatibility/2006">
              <mc:Choice xmlns:v="urn:schemas-microsoft-com:vml" Requires="v">
                <p:oleObj spid="_x0000_s36956" name="Equation" r:id="rId10" imgW="609480" imgH="203040" progId="Equation.3">
                  <p:embed/>
                </p:oleObj>
              </mc:Choice>
              <mc:Fallback>
                <p:oleObj name="Equation" r:id="rId10" imgW="60948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6400" y="5120080"/>
                        <a:ext cx="1828800" cy="604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0" name="Object 44"/>
          <p:cNvGraphicFramePr>
            <a:graphicFrameLocks noChangeAspect="1"/>
          </p:cNvGraphicFramePr>
          <p:nvPr/>
        </p:nvGraphicFramePr>
        <p:xfrm>
          <a:off x="4813300" y="5094680"/>
          <a:ext cx="2220913" cy="615950"/>
        </p:xfrm>
        <a:graphic>
          <a:graphicData uri="http://schemas.openxmlformats.org/presentationml/2006/ole">
            <mc:AlternateContent xmlns:mc="http://schemas.openxmlformats.org/markup-compatibility/2006">
              <mc:Choice xmlns:v="urn:schemas-microsoft-com:vml" Requires="v">
                <p:oleObj spid="_x0000_s36957" name="Equation" r:id="rId12" imgW="774360" imgH="215640" progId="Equation.DSMT4">
                  <p:embed/>
                </p:oleObj>
              </mc:Choice>
              <mc:Fallback>
                <p:oleObj name="Equation" r:id="rId12" imgW="774360" imgH="21564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13300" y="5094680"/>
                        <a:ext cx="2220913" cy="61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9" name="Text Box 45"/>
          <p:cNvSpPr txBox="1">
            <a:spLocks noChangeArrowheads="1"/>
          </p:cNvSpPr>
          <p:nvPr/>
        </p:nvSpPr>
        <p:spPr bwMode="auto">
          <a:xfrm>
            <a:off x="307975" y="5763018"/>
            <a:ext cx="7261225" cy="519112"/>
          </a:xfrm>
          <a:prstGeom prst="rect">
            <a:avLst/>
          </a:prstGeom>
          <a:noFill/>
          <a:ln w="9525">
            <a:noFill/>
            <a:miter lim="800000"/>
            <a:headEnd/>
            <a:tailEnd/>
          </a:ln>
        </p:spPr>
        <p:txBody>
          <a:bodyPr wrap="none">
            <a:spAutoFit/>
          </a:bodyPr>
          <a:lstStyle/>
          <a:p>
            <a:r>
              <a:rPr lang="en-US" sz="2800"/>
              <a:t>driving the neutron parallel to high field regions</a:t>
            </a:r>
          </a:p>
        </p:txBody>
      </p:sp>
    </p:spTree>
    <p:extLst>
      <p:ext uri="{BB962C8B-B14F-4D97-AF65-F5344CB8AC3E}">
        <p14:creationId xmlns:p14="http://schemas.microsoft.com/office/powerpoint/2010/main" val="4226997772"/>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24591" y="3331455"/>
            <a:ext cx="8794749" cy="3400425"/>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69" name="Rectangle 2"/>
          <p:cNvSpPr>
            <a:spLocks noGrp="1" noChangeArrowheads="1"/>
          </p:cNvSpPr>
          <p:nvPr>
            <p:ph type="title"/>
          </p:nvPr>
        </p:nvSpPr>
        <p:spPr>
          <a:xfrm>
            <a:off x="-79381" y="0"/>
            <a:ext cx="9355201" cy="838200"/>
          </a:xfrm>
        </p:spPr>
        <p:txBody>
          <a:bodyPr>
            <a:noAutofit/>
          </a:bodyPr>
          <a:lstStyle/>
          <a:p>
            <a:r>
              <a:rPr lang="en-US" sz="3200" dirty="0" smtClean="0"/>
              <a:t>Sum rules and the single mode approximation</a:t>
            </a:r>
          </a:p>
        </p:txBody>
      </p:sp>
      <p:sp>
        <p:nvSpPr>
          <p:cNvPr id="11270" name="Text Box 4"/>
          <p:cNvSpPr txBox="1">
            <a:spLocks noChangeArrowheads="1"/>
          </p:cNvSpPr>
          <p:nvPr/>
        </p:nvSpPr>
        <p:spPr bwMode="auto">
          <a:xfrm>
            <a:off x="381000" y="775475"/>
            <a:ext cx="7535863" cy="519113"/>
          </a:xfrm>
          <a:prstGeom prst="rect">
            <a:avLst/>
          </a:prstGeom>
          <a:noFill/>
          <a:ln w="9525">
            <a:noFill/>
            <a:miter lim="800000"/>
            <a:headEnd/>
            <a:tailEnd/>
          </a:ln>
        </p:spPr>
        <p:txBody>
          <a:bodyPr wrap="none">
            <a:spAutoFit/>
          </a:bodyPr>
          <a:lstStyle/>
          <a:p>
            <a:r>
              <a:rPr lang="en-US" sz="2800"/>
              <a:t>When a coherent mode dominates the spectrum</a:t>
            </a:r>
            <a:r>
              <a:rPr lang="en-US" sz="2400"/>
              <a:t>:</a:t>
            </a:r>
          </a:p>
        </p:txBody>
      </p:sp>
      <p:graphicFrame>
        <p:nvGraphicFramePr>
          <p:cNvPr id="11266" name="Object 5"/>
          <p:cNvGraphicFramePr>
            <a:graphicFrameLocks noChangeAspect="1"/>
          </p:cNvGraphicFramePr>
          <p:nvPr>
            <p:extLst>
              <p:ext uri="{D42A27DB-BD31-4B8C-83A1-F6EECF244321}">
                <p14:modId xmlns:p14="http://schemas.microsoft.com/office/powerpoint/2010/main" val="1266731813"/>
              </p:ext>
            </p:extLst>
          </p:nvPr>
        </p:nvGraphicFramePr>
        <p:xfrm>
          <a:off x="530225" y="2076450"/>
          <a:ext cx="7966075" cy="1120775"/>
        </p:xfrm>
        <a:graphic>
          <a:graphicData uri="http://schemas.openxmlformats.org/presentationml/2006/ole">
            <mc:AlternateContent xmlns:mc="http://schemas.openxmlformats.org/markup-compatibility/2006">
              <mc:Choice xmlns:v="urn:schemas-microsoft-com:vml" Requires="v">
                <p:oleObj spid="_x0000_s11430" name="Equation" r:id="rId4" imgW="3873500" imgH="584200" progId="Equation.DSMT4">
                  <p:embed/>
                </p:oleObj>
              </mc:Choice>
              <mc:Fallback>
                <p:oleObj name="Equation" r:id="rId4" imgW="3873500" imgH="584200" progId="Equation.DSMT4">
                  <p:embed/>
                  <p:pic>
                    <p:nvPicPr>
                      <p:cNvPr id="0" name="Object 5"/>
                      <p:cNvPicPr>
                        <a:picLocks noChangeAspect="1" noChangeArrowheads="1"/>
                      </p:cNvPicPr>
                      <p:nvPr/>
                    </p:nvPicPr>
                    <p:blipFill>
                      <a:blip r:embed="rId5"/>
                      <a:srcRect/>
                      <a:stretch>
                        <a:fillRect/>
                      </a:stretch>
                    </p:blipFill>
                    <p:spPr bwMode="auto">
                      <a:xfrm>
                        <a:off x="530225" y="2076450"/>
                        <a:ext cx="7966075"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71" name="Text Box 6"/>
          <p:cNvSpPr txBox="1">
            <a:spLocks noChangeArrowheads="1"/>
          </p:cNvSpPr>
          <p:nvPr/>
        </p:nvSpPr>
        <p:spPr bwMode="auto">
          <a:xfrm>
            <a:off x="420688" y="1688288"/>
            <a:ext cx="6099603" cy="523220"/>
          </a:xfrm>
          <a:prstGeom prst="rect">
            <a:avLst/>
          </a:prstGeom>
          <a:noFill/>
          <a:ln w="9525">
            <a:noFill/>
            <a:miter lim="800000"/>
            <a:headEnd/>
            <a:tailEnd/>
          </a:ln>
        </p:spPr>
        <p:txBody>
          <a:bodyPr wrap="square">
            <a:spAutoFit/>
          </a:bodyPr>
          <a:lstStyle/>
          <a:p>
            <a:r>
              <a:rPr lang="en-US" sz="2800" dirty="0"/>
              <a:t>Sum-rules link </a:t>
            </a:r>
            <a:r>
              <a:rPr lang="en-US" sz="2800" dirty="0" smtClean="0"/>
              <a:t>         and          :</a:t>
            </a:r>
            <a:endParaRPr lang="en-US" sz="2800" dirty="0">
              <a:latin typeface="Times New Roman" pitchFamily="18" charset="0"/>
            </a:endParaRPr>
          </a:p>
        </p:txBody>
      </p:sp>
      <p:graphicFrame>
        <p:nvGraphicFramePr>
          <p:cNvPr id="11267" name="Object 7"/>
          <p:cNvGraphicFramePr>
            <a:graphicFrameLocks noChangeAspect="1"/>
          </p:cNvGraphicFramePr>
          <p:nvPr>
            <p:extLst>
              <p:ext uri="{D42A27DB-BD31-4B8C-83A1-F6EECF244321}">
                <p14:modId xmlns:p14="http://schemas.microsoft.com/office/powerpoint/2010/main" val="654213255"/>
              </p:ext>
            </p:extLst>
          </p:nvPr>
        </p:nvGraphicFramePr>
        <p:xfrm>
          <a:off x="2070100" y="1158875"/>
          <a:ext cx="4084638" cy="598488"/>
        </p:xfrm>
        <a:graphic>
          <a:graphicData uri="http://schemas.openxmlformats.org/presentationml/2006/ole">
            <mc:AlternateContent xmlns:mc="http://schemas.openxmlformats.org/markup-compatibility/2006">
              <mc:Choice xmlns:v="urn:schemas-microsoft-com:vml" Requires="v">
                <p:oleObj spid="_x0000_s11431" name="Equation" r:id="rId6" imgW="1727200" imgH="254000" progId="Equation.DSMT4">
                  <p:embed/>
                </p:oleObj>
              </mc:Choice>
              <mc:Fallback>
                <p:oleObj name="Equation" r:id="rId6" imgW="1727200" imgH="254000" progId="Equation.DSMT4">
                  <p:embed/>
                  <p:pic>
                    <p:nvPicPr>
                      <p:cNvPr id="0" name="Object 7"/>
                      <p:cNvPicPr>
                        <a:picLocks noChangeAspect="1" noChangeArrowheads="1"/>
                      </p:cNvPicPr>
                      <p:nvPr/>
                    </p:nvPicPr>
                    <p:blipFill>
                      <a:blip r:embed="rId7"/>
                      <a:srcRect/>
                      <a:stretch>
                        <a:fillRect/>
                      </a:stretch>
                    </p:blipFill>
                    <p:spPr bwMode="auto">
                      <a:xfrm>
                        <a:off x="2070100" y="1158875"/>
                        <a:ext cx="4084638" cy="598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276" name="Picture 9" descr="D:\Broholm\talks\aecl summer school\fig1.jpg"/>
          <p:cNvPicPr>
            <a:picLocks noChangeAspect="1" noChangeArrowheads="1"/>
          </p:cNvPicPr>
          <p:nvPr/>
        </p:nvPicPr>
        <p:blipFill>
          <a:blip r:embed="rId8" cstate="print"/>
          <a:srcRect l="16013" t="21213" r="9477" b="57837"/>
          <a:stretch>
            <a:fillRect/>
          </a:stretch>
        </p:blipFill>
        <p:spPr bwMode="auto">
          <a:xfrm>
            <a:off x="1219965" y="3320343"/>
            <a:ext cx="7699375" cy="2801937"/>
          </a:xfrm>
          <a:prstGeom prst="rect">
            <a:avLst/>
          </a:prstGeom>
          <a:noFill/>
          <a:ln w="9525">
            <a:noFill/>
            <a:miter lim="800000"/>
            <a:headEnd/>
            <a:tailEnd/>
          </a:ln>
        </p:spPr>
      </p:pic>
      <p:grpSp>
        <p:nvGrpSpPr>
          <p:cNvPr id="11277" name="Group 13"/>
          <p:cNvGrpSpPr>
            <a:grpSpLocks/>
          </p:cNvGrpSpPr>
          <p:nvPr/>
        </p:nvGrpSpPr>
        <p:grpSpPr bwMode="auto">
          <a:xfrm>
            <a:off x="599253" y="4087105"/>
            <a:ext cx="617538" cy="1466850"/>
            <a:chOff x="207" y="2894"/>
            <a:chExt cx="389" cy="924"/>
          </a:xfrm>
        </p:grpSpPr>
        <p:sp>
          <p:nvSpPr>
            <p:cNvPr id="11279" name="Text Box 11"/>
            <p:cNvSpPr txBox="1">
              <a:spLocks noChangeArrowheads="1"/>
            </p:cNvSpPr>
            <p:nvPr/>
          </p:nvSpPr>
          <p:spPr bwMode="auto">
            <a:xfrm>
              <a:off x="207" y="3530"/>
              <a:ext cx="356" cy="288"/>
            </a:xfrm>
            <a:prstGeom prst="rect">
              <a:avLst/>
            </a:prstGeom>
            <a:noFill/>
            <a:ln w="9525">
              <a:noFill/>
              <a:miter lim="800000"/>
              <a:headEnd/>
              <a:tailEnd/>
            </a:ln>
          </p:spPr>
          <p:txBody>
            <a:bodyPr wrap="none">
              <a:spAutoFit/>
            </a:bodyPr>
            <a:lstStyle/>
            <a:p>
              <a:r>
                <a:rPr lang="en-US" sz="2400" b="1">
                  <a:latin typeface="Times New Roman" pitchFamily="18" charset="0"/>
                </a:rPr>
                <a:t>0.4</a:t>
              </a:r>
            </a:p>
          </p:txBody>
        </p:sp>
        <p:sp>
          <p:nvSpPr>
            <p:cNvPr id="11280" name="Text Box 12"/>
            <p:cNvSpPr txBox="1">
              <a:spLocks noChangeArrowheads="1"/>
            </p:cNvSpPr>
            <p:nvPr/>
          </p:nvSpPr>
          <p:spPr bwMode="auto">
            <a:xfrm>
              <a:off x="240" y="2894"/>
              <a:ext cx="356" cy="288"/>
            </a:xfrm>
            <a:prstGeom prst="rect">
              <a:avLst/>
            </a:prstGeom>
            <a:noFill/>
            <a:ln w="9525">
              <a:noFill/>
              <a:miter lim="800000"/>
              <a:headEnd/>
              <a:tailEnd/>
            </a:ln>
          </p:spPr>
          <p:txBody>
            <a:bodyPr wrap="none">
              <a:spAutoFit/>
            </a:bodyPr>
            <a:lstStyle/>
            <a:p>
              <a:r>
                <a:rPr lang="en-US" sz="2400" b="1" dirty="0">
                  <a:latin typeface="Times New Roman" pitchFamily="18" charset="0"/>
                </a:rPr>
                <a:t>0.5</a:t>
              </a:r>
            </a:p>
          </p:txBody>
        </p:sp>
      </p:grpSp>
      <p:sp>
        <p:nvSpPr>
          <p:cNvPr id="11275" name="Text Box 15"/>
          <p:cNvSpPr txBox="1">
            <a:spLocks noChangeArrowheads="1"/>
          </p:cNvSpPr>
          <p:nvPr/>
        </p:nvSpPr>
        <p:spPr bwMode="auto">
          <a:xfrm>
            <a:off x="1127890" y="6068305"/>
            <a:ext cx="7575550" cy="457200"/>
          </a:xfrm>
          <a:prstGeom prst="rect">
            <a:avLst/>
          </a:prstGeom>
          <a:noFill/>
          <a:ln w="9525">
            <a:noFill/>
            <a:miter lim="800000"/>
            <a:headEnd/>
            <a:tailEnd/>
          </a:ln>
        </p:spPr>
        <p:txBody>
          <a:bodyPr wrap="none">
            <a:spAutoFit/>
          </a:bodyPr>
          <a:lstStyle/>
          <a:p>
            <a:r>
              <a:rPr lang="en-US" sz="2400" b="1">
                <a:latin typeface="Times New Roman" pitchFamily="18" charset="0"/>
              </a:rPr>
              <a:t>0              2             4                  0            2             4             6</a:t>
            </a:r>
          </a:p>
        </p:txBody>
      </p:sp>
      <p:pic>
        <p:nvPicPr>
          <p:cNvPr id="11283" name="Picture 19"/>
          <p:cNvPicPr>
            <a:picLocks noChangeAspect="1" noChangeArrowheads="1"/>
          </p:cNvPicPr>
          <p:nvPr/>
        </p:nvPicPr>
        <p:blipFill>
          <a:blip r:embed="rId9" cstate="print"/>
          <a:srcRect/>
          <a:stretch>
            <a:fillRect/>
          </a:stretch>
        </p:blipFill>
        <p:spPr bwMode="auto">
          <a:xfrm rot="16200000">
            <a:off x="-623121" y="4364208"/>
            <a:ext cx="2171700" cy="676275"/>
          </a:xfrm>
          <a:prstGeom prst="rect">
            <a:avLst/>
          </a:prstGeom>
          <a:noFill/>
          <a:ln w="9525">
            <a:noFill/>
            <a:miter lim="800000"/>
            <a:headEnd/>
            <a:tailEnd/>
          </a:ln>
          <a:effectLst/>
        </p:spPr>
      </p:pic>
      <p:sp>
        <p:nvSpPr>
          <p:cNvPr id="21" name="TextBox 20"/>
          <p:cNvSpPr txBox="1"/>
          <p:nvPr/>
        </p:nvSpPr>
        <p:spPr>
          <a:xfrm>
            <a:off x="3118623" y="3563885"/>
            <a:ext cx="1701783" cy="523220"/>
          </a:xfrm>
          <a:prstGeom prst="rect">
            <a:avLst/>
          </a:prstGeom>
          <a:noFill/>
        </p:spPr>
        <p:txBody>
          <a:bodyPr wrap="none" rtlCol="0">
            <a:spAutoFit/>
          </a:bodyPr>
          <a:lstStyle/>
          <a:p>
            <a:r>
              <a:rPr lang="en-US" sz="2800" dirty="0" smtClean="0">
                <a:solidFill>
                  <a:schemeClr val="bg1"/>
                </a:solidFill>
              </a:rPr>
              <a:t>Exp. data</a:t>
            </a:r>
            <a:endParaRPr lang="en-US" sz="2800" dirty="0">
              <a:solidFill>
                <a:schemeClr val="bg1"/>
              </a:solidFill>
            </a:endParaRPr>
          </a:p>
        </p:txBody>
      </p:sp>
      <p:sp>
        <p:nvSpPr>
          <p:cNvPr id="22" name="TextBox 21"/>
          <p:cNvSpPr txBox="1"/>
          <p:nvPr/>
        </p:nvSpPr>
        <p:spPr>
          <a:xfrm>
            <a:off x="5275724" y="3559795"/>
            <a:ext cx="2398413" cy="523220"/>
          </a:xfrm>
          <a:prstGeom prst="rect">
            <a:avLst/>
          </a:prstGeom>
          <a:noFill/>
        </p:spPr>
        <p:txBody>
          <a:bodyPr wrap="none" rtlCol="0">
            <a:spAutoFit/>
          </a:bodyPr>
          <a:lstStyle/>
          <a:p>
            <a:r>
              <a:rPr lang="en-US" sz="2800" dirty="0" smtClean="0">
                <a:solidFill>
                  <a:schemeClr val="bg1"/>
                </a:solidFill>
              </a:rPr>
              <a:t>Single mode model</a:t>
            </a:r>
            <a:endParaRPr lang="en-US" sz="2800" dirty="0">
              <a:solidFill>
                <a:schemeClr val="bg1"/>
              </a:solidFill>
            </a:endParaRPr>
          </a:p>
        </p:txBody>
      </p:sp>
      <p:graphicFrame>
        <p:nvGraphicFramePr>
          <p:cNvPr id="11286" name="Object 22"/>
          <p:cNvGraphicFramePr>
            <a:graphicFrameLocks noChangeAspect="1"/>
          </p:cNvGraphicFramePr>
          <p:nvPr>
            <p:extLst>
              <p:ext uri="{D42A27DB-BD31-4B8C-83A1-F6EECF244321}">
                <p14:modId xmlns:p14="http://schemas.microsoft.com/office/powerpoint/2010/main" val="2516920393"/>
              </p:ext>
            </p:extLst>
          </p:nvPr>
        </p:nvGraphicFramePr>
        <p:xfrm>
          <a:off x="2795588" y="1771650"/>
          <a:ext cx="822325" cy="439738"/>
        </p:xfrm>
        <a:graphic>
          <a:graphicData uri="http://schemas.openxmlformats.org/presentationml/2006/ole">
            <mc:AlternateContent xmlns:mc="http://schemas.openxmlformats.org/markup-compatibility/2006">
              <mc:Choice xmlns:v="urn:schemas-microsoft-com:vml" Requires="v">
                <p:oleObj spid="_x0000_s11432" name="Equation" r:id="rId10" imgW="355600" imgH="190500" progId="Equation.DSMT4">
                  <p:embed/>
                </p:oleObj>
              </mc:Choice>
              <mc:Fallback>
                <p:oleObj name="Equation" r:id="rId10" imgW="355600" imgH="190500" progId="Equation.DSMT4">
                  <p:embed/>
                  <p:pic>
                    <p:nvPicPr>
                      <p:cNvPr id="0" name="Picture 22"/>
                      <p:cNvPicPr>
                        <a:picLocks noChangeAspect="1" noChangeArrowheads="1"/>
                      </p:cNvPicPr>
                      <p:nvPr/>
                    </p:nvPicPr>
                    <p:blipFill>
                      <a:blip r:embed="rId11"/>
                      <a:srcRect/>
                      <a:stretch>
                        <a:fillRect/>
                      </a:stretch>
                    </p:blipFill>
                    <p:spPr bwMode="auto">
                      <a:xfrm>
                        <a:off x="2795588" y="1771650"/>
                        <a:ext cx="822325"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287" name="Object 23"/>
          <p:cNvGraphicFramePr>
            <a:graphicFrameLocks noChangeAspect="1"/>
          </p:cNvGraphicFramePr>
          <p:nvPr>
            <p:extLst>
              <p:ext uri="{D42A27DB-BD31-4B8C-83A1-F6EECF244321}">
                <p14:modId xmlns:p14="http://schemas.microsoft.com/office/powerpoint/2010/main" val="782093962"/>
              </p:ext>
            </p:extLst>
          </p:nvPr>
        </p:nvGraphicFramePr>
        <p:xfrm>
          <a:off x="4527550" y="1771650"/>
          <a:ext cx="685800" cy="395288"/>
        </p:xfrm>
        <a:graphic>
          <a:graphicData uri="http://schemas.openxmlformats.org/presentationml/2006/ole">
            <mc:AlternateContent xmlns:mc="http://schemas.openxmlformats.org/markup-compatibility/2006">
              <mc:Choice xmlns:v="urn:schemas-microsoft-com:vml" Requires="v">
                <p:oleObj spid="_x0000_s11433" name="Equation" r:id="rId12" imgW="330200" imgH="190500" progId="Equation.DSMT4">
                  <p:embed/>
                </p:oleObj>
              </mc:Choice>
              <mc:Fallback>
                <p:oleObj name="Equation" r:id="rId12" imgW="330200" imgH="190500" progId="Equation.DSMT4">
                  <p:embed/>
                  <p:pic>
                    <p:nvPicPr>
                      <p:cNvPr id="0" name="Picture 23"/>
                      <p:cNvPicPr>
                        <a:picLocks noChangeAspect="1" noChangeArrowheads="1"/>
                      </p:cNvPicPr>
                      <p:nvPr/>
                    </p:nvPicPr>
                    <p:blipFill>
                      <a:blip r:embed="rId13"/>
                      <a:srcRect/>
                      <a:stretch>
                        <a:fillRect/>
                      </a:stretch>
                    </p:blipFill>
                    <p:spPr bwMode="auto">
                      <a:xfrm>
                        <a:off x="4527550" y="1771650"/>
                        <a:ext cx="685800"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4141785729"/>
              </p:ext>
            </p:extLst>
          </p:nvPr>
        </p:nvGraphicFramePr>
        <p:xfrm>
          <a:off x="4009159" y="6152502"/>
          <a:ext cx="1036782" cy="579378"/>
        </p:xfrm>
        <a:graphic>
          <a:graphicData uri="http://schemas.openxmlformats.org/presentationml/2006/ole">
            <mc:AlternateContent xmlns:mc="http://schemas.openxmlformats.org/markup-compatibility/2006">
              <mc:Choice xmlns:v="urn:schemas-microsoft-com:vml" Requires="v">
                <p:oleObj spid="_x0000_s11434" name="Equation" r:id="rId14" imgW="431800" imgH="241300" progId="Equation.DSMT4">
                  <p:embed/>
                </p:oleObj>
              </mc:Choice>
              <mc:Fallback>
                <p:oleObj name="Equation" r:id="rId14" imgW="431800" imgH="241300" progId="Equation.DSMT4">
                  <p:embed/>
                  <p:pic>
                    <p:nvPicPr>
                      <p:cNvPr id="0" name=""/>
                      <p:cNvPicPr/>
                      <p:nvPr/>
                    </p:nvPicPr>
                    <p:blipFill>
                      <a:blip r:embed="rId15"/>
                      <a:stretch>
                        <a:fillRect/>
                      </a:stretch>
                    </p:blipFill>
                    <p:spPr>
                      <a:xfrm>
                        <a:off x="4009159" y="6152502"/>
                        <a:ext cx="1036782" cy="579378"/>
                      </a:xfrm>
                      <a:prstGeom prst="rect">
                        <a:avLst/>
                      </a:prstGeom>
                    </p:spPr>
                  </p:pic>
                </p:oleObj>
              </mc:Fallback>
            </mc:AlternateContent>
          </a:graphicData>
        </a:graphic>
      </p:graphicFrame>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Rectangle 2"/>
          <p:cNvSpPr>
            <a:spLocks noGrp="1" noChangeArrowheads="1"/>
          </p:cNvSpPr>
          <p:nvPr>
            <p:ph type="title"/>
          </p:nvPr>
        </p:nvSpPr>
        <p:spPr/>
        <p:txBody>
          <a:bodyPr>
            <a:normAutofit/>
          </a:bodyPr>
          <a:lstStyle/>
          <a:p>
            <a:r>
              <a:rPr lang="en-US" dirty="0" smtClean="0"/>
              <a:t>Spin waves in a </a:t>
            </a:r>
            <a:r>
              <a:rPr lang="en-US" dirty="0" err="1" smtClean="0"/>
              <a:t>ferromagnet</a:t>
            </a:r>
            <a:endParaRPr lang="en-US" dirty="0" smtClean="0"/>
          </a:p>
        </p:txBody>
      </p:sp>
      <p:sp>
        <p:nvSpPr>
          <p:cNvPr id="12294" name="Date Placeholder 2"/>
          <p:cNvSpPr>
            <a:spLocks noGrp="1"/>
          </p:cNvSpPr>
          <p:nvPr>
            <p:ph type="dt" sz="quarter" idx="4294967295"/>
          </p:nvPr>
        </p:nvSpPr>
        <p:spPr>
          <a:xfrm>
            <a:off x="0" y="6400800"/>
            <a:ext cx="1905000" cy="457200"/>
          </a:xfrm>
          <a:prstGeom prst="rect">
            <a:avLst/>
          </a:prstGeom>
          <a:noFill/>
        </p:spPr>
        <p:txBody>
          <a:bodyPr/>
          <a:lstStyle/>
          <a:p>
            <a:r>
              <a:rPr lang="en-US" smtClean="0"/>
              <a:t>ACNS 6/29/10</a:t>
            </a:r>
            <a:endParaRPr lang="en-US"/>
          </a:p>
        </p:txBody>
      </p:sp>
      <p:graphicFrame>
        <p:nvGraphicFramePr>
          <p:cNvPr id="12290" name="Object 3"/>
          <p:cNvGraphicFramePr>
            <a:graphicFrameLocks noChangeAspect="1"/>
          </p:cNvGraphicFramePr>
          <p:nvPr/>
        </p:nvGraphicFramePr>
        <p:xfrm>
          <a:off x="0" y="2886075"/>
          <a:ext cx="5962650" cy="3933825"/>
        </p:xfrm>
        <a:graphic>
          <a:graphicData uri="http://schemas.openxmlformats.org/presentationml/2006/ole">
            <mc:AlternateContent xmlns:mc="http://schemas.openxmlformats.org/markup-compatibility/2006">
              <mc:Choice xmlns:v="urn:schemas-microsoft-com:vml" Requires="v">
                <p:oleObj spid="_x0000_s12412" name="Photo Editor Photo" r:id="rId4" imgW="6752381" imgH="4695238" progId="">
                  <p:embed/>
                </p:oleObj>
              </mc:Choice>
              <mc:Fallback>
                <p:oleObj name="Photo Editor Photo" r:id="rId4" imgW="6752381" imgH="4695238"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86075"/>
                        <a:ext cx="5962650" cy="39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2291" name="Object 5"/>
          <p:cNvGraphicFramePr>
            <a:graphicFrameLocks noChangeAspect="1"/>
          </p:cNvGraphicFramePr>
          <p:nvPr>
            <p:extLst>
              <p:ext uri="{D42A27DB-BD31-4B8C-83A1-F6EECF244321}">
                <p14:modId xmlns:p14="http://schemas.microsoft.com/office/powerpoint/2010/main" val="1493976292"/>
              </p:ext>
            </p:extLst>
          </p:nvPr>
        </p:nvGraphicFramePr>
        <p:xfrm>
          <a:off x="163660" y="857250"/>
          <a:ext cx="8959850" cy="915988"/>
        </p:xfrm>
        <a:graphic>
          <a:graphicData uri="http://schemas.openxmlformats.org/presentationml/2006/ole">
            <mc:AlternateContent xmlns:mc="http://schemas.openxmlformats.org/markup-compatibility/2006">
              <mc:Choice xmlns:v="urn:schemas-microsoft-com:vml" Requires="v">
                <p:oleObj spid="_x0000_s12413" name="Equation" r:id="rId6" imgW="3708400" imgH="381000" progId="Equation.DSMT4">
                  <p:embed/>
                </p:oleObj>
              </mc:Choice>
              <mc:Fallback>
                <p:oleObj name="Equation" r:id="rId6" imgW="3708400" imgH="381000" progId="Equation.DSMT4">
                  <p:embed/>
                  <p:pic>
                    <p:nvPicPr>
                      <p:cNvPr id="0" name="Object 5"/>
                      <p:cNvPicPr>
                        <a:picLocks noChangeAspect="1" noChangeArrowheads="1"/>
                      </p:cNvPicPr>
                      <p:nvPr/>
                    </p:nvPicPr>
                    <p:blipFill>
                      <a:blip r:embed="rId7"/>
                      <a:srcRect/>
                      <a:stretch>
                        <a:fillRect/>
                      </a:stretch>
                    </p:blipFill>
                    <p:spPr bwMode="auto">
                      <a:xfrm>
                        <a:off x="163660" y="857250"/>
                        <a:ext cx="8959850" cy="915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6022" name="Text Box 6"/>
          <p:cNvSpPr txBox="1">
            <a:spLocks noChangeArrowheads="1"/>
          </p:cNvSpPr>
          <p:nvPr/>
        </p:nvSpPr>
        <p:spPr bwMode="auto">
          <a:xfrm>
            <a:off x="2358806" y="2101850"/>
            <a:ext cx="2480166" cy="46166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spAutoFit/>
          </a:bodyPr>
          <a:lstStyle/>
          <a:p>
            <a:pPr>
              <a:defRPr/>
            </a:pPr>
            <a:r>
              <a:rPr lang="en-US" sz="2400" dirty="0" err="1">
                <a:solidFill>
                  <a:schemeClr val="tx1"/>
                </a:solidFill>
              </a:rPr>
              <a:t>Magnon</a:t>
            </a:r>
            <a:r>
              <a:rPr lang="en-US" sz="2400" dirty="0">
                <a:solidFill>
                  <a:schemeClr val="tx1"/>
                </a:solidFill>
              </a:rPr>
              <a:t> creation</a:t>
            </a:r>
          </a:p>
        </p:txBody>
      </p:sp>
      <p:sp>
        <p:nvSpPr>
          <p:cNvPr id="86024" name="Text Box 8"/>
          <p:cNvSpPr txBox="1">
            <a:spLocks noChangeArrowheads="1"/>
          </p:cNvSpPr>
          <p:nvPr/>
        </p:nvSpPr>
        <p:spPr bwMode="auto">
          <a:xfrm>
            <a:off x="5625717" y="2139950"/>
            <a:ext cx="3298919" cy="46166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a:spAutoFit/>
          </a:bodyPr>
          <a:lstStyle/>
          <a:p>
            <a:pPr>
              <a:defRPr/>
            </a:pPr>
            <a:r>
              <a:rPr lang="en-US" sz="2400" dirty="0" err="1">
                <a:solidFill>
                  <a:schemeClr val="tx1"/>
                </a:solidFill>
              </a:rPr>
              <a:t>Magnon</a:t>
            </a:r>
            <a:r>
              <a:rPr lang="en-US" sz="2400" dirty="0">
                <a:solidFill>
                  <a:schemeClr val="tx1"/>
                </a:solidFill>
              </a:rPr>
              <a:t> destruction</a:t>
            </a:r>
          </a:p>
        </p:txBody>
      </p:sp>
      <p:graphicFrame>
        <p:nvGraphicFramePr>
          <p:cNvPr id="12292" name="Object 10"/>
          <p:cNvGraphicFramePr>
            <a:graphicFrameLocks noChangeAspect="1"/>
          </p:cNvGraphicFramePr>
          <p:nvPr>
            <p:extLst>
              <p:ext uri="{D42A27DB-BD31-4B8C-83A1-F6EECF244321}">
                <p14:modId xmlns:p14="http://schemas.microsoft.com/office/powerpoint/2010/main" val="2180546675"/>
              </p:ext>
            </p:extLst>
          </p:nvPr>
        </p:nvGraphicFramePr>
        <p:xfrm>
          <a:off x="6229350" y="3665538"/>
          <a:ext cx="2879725" cy="571500"/>
        </p:xfrm>
        <a:graphic>
          <a:graphicData uri="http://schemas.openxmlformats.org/presentationml/2006/ole">
            <mc:AlternateContent xmlns:mc="http://schemas.openxmlformats.org/markup-compatibility/2006">
              <mc:Choice xmlns:v="urn:schemas-microsoft-com:vml" Requires="v">
                <p:oleObj spid="_x0000_s12414" name="Equation" r:id="rId8" imgW="1397000" imgH="279400" progId="Equation.DSMT4">
                  <p:embed/>
                </p:oleObj>
              </mc:Choice>
              <mc:Fallback>
                <p:oleObj name="Equation" r:id="rId8" imgW="1397000" imgH="279400" progId="Equation.DSMT4">
                  <p:embed/>
                  <p:pic>
                    <p:nvPicPr>
                      <p:cNvPr id="0" name="Object 10"/>
                      <p:cNvPicPr>
                        <a:picLocks noChangeAspect="1" noChangeArrowheads="1"/>
                      </p:cNvPicPr>
                      <p:nvPr/>
                    </p:nvPicPr>
                    <p:blipFill>
                      <a:blip r:embed="rId9"/>
                      <a:srcRect/>
                      <a:stretch>
                        <a:fillRect/>
                      </a:stretch>
                    </p:blipFill>
                    <p:spPr bwMode="auto">
                      <a:xfrm>
                        <a:off x="6229350" y="3665538"/>
                        <a:ext cx="2879725"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3" name="Object 11"/>
          <p:cNvGraphicFramePr>
            <a:graphicFrameLocks noChangeAspect="1"/>
          </p:cNvGraphicFramePr>
          <p:nvPr>
            <p:extLst>
              <p:ext uri="{D42A27DB-BD31-4B8C-83A1-F6EECF244321}">
                <p14:modId xmlns:p14="http://schemas.microsoft.com/office/powerpoint/2010/main" val="3753207910"/>
              </p:ext>
            </p:extLst>
          </p:nvPr>
        </p:nvGraphicFramePr>
        <p:xfrm>
          <a:off x="6354356" y="5299074"/>
          <a:ext cx="2332444" cy="983409"/>
        </p:xfrm>
        <a:graphic>
          <a:graphicData uri="http://schemas.openxmlformats.org/presentationml/2006/ole">
            <mc:AlternateContent xmlns:mc="http://schemas.openxmlformats.org/markup-compatibility/2006">
              <mc:Choice xmlns:v="urn:schemas-microsoft-com:vml" Requires="v">
                <p:oleObj spid="_x0000_s12415" name="Equation" r:id="rId10" imgW="901700" imgH="381000" progId="Equation.DSMT4">
                  <p:embed/>
                </p:oleObj>
              </mc:Choice>
              <mc:Fallback>
                <p:oleObj name="Equation" r:id="rId10" imgW="901700" imgH="381000" progId="Equation.DSMT4">
                  <p:embed/>
                  <p:pic>
                    <p:nvPicPr>
                      <p:cNvPr id="0" name="Object 11"/>
                      <p:cNvPicPr>
                        <a:picLocks noChangeAspect="1" noChangeArrowheads="1"/>
                      </p:cNvPicPr>
                      <p:nvPr/>
                    </p:nvPicPr>
                    <p:blipFill>
                      <a:blip r:embed="rId11"/>
                      <a:srcRect/>
                      <a:stretch>
                        <a:fillRect/>
                      </a:stretch>
                    </p:blipFill>
                    <p:spPr bwMode="auto">
                      <a:xfrm>
                        <a:off x="6354356" y="5299074"/>
                        <a:ext cx="2332444" cy="983409"/>
                      </a:xfrm>
                      <a:prstGeom prst="rect">
                        <a:avLst/>
                      </a:prstGeom>
                      <a:noFill/>
                    </p:spPr>
                  </p:pic>
                </p:oleObj>
              </mc:Fallback>
            </mc:AlternateContent>
          </a:graphicData>
        </a:graphic>
      </p:graphicFrame>
      <p:sp>
        <p:nvSpPr>
          <p:cNvPr id="12300" name="Text Box 12"/>
          <p:cNvSpPr txBox="1">
            <a:spLocks noChangeArrowheads="1"/>
          </p:cNvSpPr>
          <p:nvPr/>
        </p:nvSpPr>
        <p:spPr bwMode="auto">
          <a:xfrm>
            <a:off x="6175365" y="3118070"/>
            <a:ext cx="1955985" cy="461665"/>
          </a:xfrm>
          <a:prstGeom prst="rect">
            <a:avLst/>
          </a:prstGeom>
          <a:noFill/>
          <a:ln w="9525">
            <a:noFill/>
            <a:miter lim="800000"/>
            <a:headEnd/>
            <a:tailEnd/>
          </a:ln>
        </p:spPr>
        <p:txBody>
          <a:bodyPr wrap="none">
            <a:spAutoFit/>
          </a:bodyPr>
          <a:lstStyle/>
          <a:p>
            <a:r>
              <a:rPr lang="en-US" sz="2400" u="sng" dirty="0"/>
              <a:t>Dispersion relation</a:t>
            </a:r>
          </a:p>
        </p:txBody>
      </p:sp>
      <p:sp>
        <p:nvSpPr>
          <p:cNvPr id="12301" name="Text Box 13"/>
          <p:cNvSpPr txBox="1">
            <a:spLocks noChangeArrowheads="1"/>
          </p:cNvSpPr>
          <p:nvPr/>
        </p:nvSpPr>
        <p:spPr bwMode="auto">
          <a:xfrm>
            <a:off x="6175365" y="4640483"/>
            <a:ext cx="2870648" cy="461665"/>
          </a:xfrm>
          <a:prstGeom prst="rect">
            <a:avLst/>
          </a:prstGeom>
          <a:noFill/>
          <a:ln w="9525">
            <a:noFill/>
            <a:miter lim="800000"/>
            <a:headEnd/>
            <a:tailEnd/>
          </a:ln>
        </p:spPr>
        <p:txBody>
          <a:bodyPr wrap="none">
            <a:spAutoFit/>
          </a:bodyPr>
          <a:lstStyle/>
          <a:p>
            <a:r>
              <a:rPr lang="en-US" sz="2400" u="sng" dirty="0"/>
              <a:t>O</a:t>
            </a:r>
            <a:r>
              <a:rPr lang="en-US" sz="2400" u="sng" dirty="0" smtClean="0"/>
              <a:t>ccupation number</a:t>
            </a:r>
            <a:endParaRPr lang="en-US" sz="2400" u="sng" dirty="0"/>
          </a:p>
        </p:txBody>
      </p:sp>
      <p:sp>
        <p:nvSpPr>
          <p:cNvPr id="12302" name="Text Box 14"/>
          <p:cNvSpPr txBox="1">
            <a:spLocks noChangeArrowheads="1"/>
          </p:cNvSpPr>
          <p:nvPr/>
        </p:nvSpPr>
        <p:spPr bwMode="auto">
          <a:xfrm>
            <a:off x="3584028" y="3155950"/>
            <a:ext cx="2005677" cy="523220"/>
          </a:xfrm>
          <a:prstGeom prst="rect">
            <a:avLst/>
          </a:prstGeom>
          <a:noFill/>
          <a:ln w="9525">
            <a:noFill/>
            <a:miter lim="800000"/>
            <a:headEnd/>
            <a:tailEnd/>
          </a:ln>
        </p:spPr>
        <p:txBody>
          <a:bodyPr wrap="none">
            <a:spAutoFit/>
          </a:bodyPr>
          <a:lstStyle/>
          <a:p>
            <a:r>
              <a:rPr lang="en-US" sz="2800" dirty="0">
                <a:latin typeface="+mj-lt"/>
              </a:rPr>
              <a:t>Gadolinium</a:t>
            </a:r>
          </a:p>
        </p:txBody>
      </p:sp>
      <p:cxnSp>
        <p:nvCxnSpPr>
          <p:cNvPr id="16" name="Straight Arrow Connector 15"/>
          <p:cNvCxnSpPr>
            <a:stCxn id="86022" idx="0"/>
          </p:cNvCxnSpPr>
          <p:nvPr/>
        </p:nvCxnSpPr>
        <p:spPr>
          <a:xfrm rot="16200000" flipV="1">
            <a:off x="3297279" y="1800239"/>
            <a:ext cx="588360" cy="1486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7" name="Straight Arrow Connector 16"/>
          <p:cNvCxnSpPr/>
          <p:nvPr/>
        </p:nvCxnSpPr>
        <p:spPr>
          <a:xfrm rot="16200000" flipV="1">
            <a:off x="7013591" y="1781881"/>
            <a:ext cx="588360" cy="1486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780230" y="2713535"/>
            <a:ext cx="4081463" cy="179228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18" name="Rectangle 2"/>
          <p:cNvSpPr>
            <a:spLocks noGrp="1" noChangeArrowheads="1"/>
          </p:cNvSpPr>
          <p:nvPr>
            <p:ph type="title"/>
          </p:nvPr>
        </p:nvSpPr>
        <p:spPr/>
        <p:txBody>
          <a:bodyPr>
            <a:noAutofit/>
          </a:bodyPr>
          <a:lstStyle/>
          <a:p>
            <a:r>
              <a:rPr lang="en-US" sz="3600" dirty="0" smtClean="0"/>
              <a:t>Spin waves in an </a:t>
            </a:r>
            <a:r>
              <a:rPr lang="en-US" sz="3600" dirty="0" err="1" smtClean="0"/>
              <a:t>antiferromagnet</a:t>
            </a:r>
            <a:endParaRPr lang="en-US" sz="3600" dirty="0" smtClean="0"/>
          </a:p>
        </p:txBody>
      </p:sp>
      <p:sp>
        <p:nvSpPr>
          <p:cNvPr id="13317" name="Date Placeholder 2"/>
          <p:cNvSpPr>
            <a:spLocks noGrp="1"/>
          </p:cNvSpPr>
          <p:nvPr>
            <p:ph type="dt" sz="quarter" idx="4294967295"/>
          </p:nvPr>
        </p:nvSpPr>
        <p:spPr>
          <a:xfrm>
            <a:off x="189180" y="6253660"/>
            <a:ext cx="1905000" cy="457200"/>
          </a:xfrm>
          <a:prstGeom prst="rect">
            <a:avLst/>
          </a:prstGeom>
          <a:noFill/>
        </p:spPr>
        <p:txBody>
          <a:bodyPr/>
          <a:lstStyle/>
          <a:p>
            <a:r>
              <a:rPr lang="en-US" smtClean="0"/>
              <a:t>ACNS 6/29/10</a:t>
            </a:r>
            <a:endParaRPr lang="en-US"/>
          </a:p>
        </p:txBody>
      </p:sp>
      <p:graphicFrame>
        <p:nvGraphicFramePr>
          <p:cNvPr id="13314" name="Object 3"/>
          <p:cNvGraphicFramePr>
            <a:graphicFrameLocks noChangeAspect="1"/>
          </p:cNvGraphicFramePr>
          <p:nvPr>
            <p:extLst>
              <p:ext uri="{D42A27DB-BD31-4B8C-83A1-F6EECF244321}">
                <p14:modId xmlns:p14="http://schemas.microsoft.com/office/powerpoint/2010/main" val="3578752502"/>
              </p:ext>
            </p:extLst>
          </p:nvPr>
        </p:nvGraphicFramePr>
        <p:xfrm>
          <a:off x="84132" y="682625"/>
          <a:ext cx="9106045" cy="1975271"/>
        </p:xfrm>
        <a:graphic>
          <a:graphicData uri="http://schemas.openxmlformats.org/presentationml/2006/ole">
            <mc:AlternateContent xmlns:mc="http://schemas.openxmlformats.org/markup-compatibility/2006">
              <mc:Choice xmlns:v="urn:schemas-microsoft-com:vml" Requires="v">
                <p:oleObj spid="_x0000_s13407" name="Equation" r:id="rId4" imgW="3746500" imgH="812800" progId="Equation.DSMT4">
                  <p:embed/>
                </p:oleObj>
              </mc:Choice>
              <mc:Fallback>
                <p:oleObj name="Equation" r:id="rId4" imgW="3746500" imgH="812800" progId="Equation.DSMT4">
                  <p:embed/>
                  <p:pic>
                    <p:nvPicPr>
                      <p:cNvPr id="0" name="Object 3"/>
                      <p:cNvPicPr>
                        <a:picLocks noChangeAspect="1" noChangeArrowheads="1"/>
                      </p:cNvPicPr>
                      <p:nvPr/>
                    </p:nvPicPr>
                    <p:blipFill>
                      <a:blip r:embed="rId5"/>
                      <a:srcRect/>
                      <a:stretch>
                        <a:fillRect/>
                      </a:stretch>
                    </p:blipFill>
                    <p:spPr bwMode="auto">
                      <a:xfrm>
                        <a:off x="84132" y="682625"/>
                        <a:ext cx="9106045" cy="1975271"/>
                      </a:xfrm>
                      <a:prstGeom prst="rect">
                        <a:avLst/>
                      </a:prstGeom>
                      <a:noFill/>
                      <a:extLst/>
                    </p:spPr>
                  </p:pic>
                </p:oleObj>
              </mc:Fallback>
            </mc:AlternateContent>
          </a:graphicData>
        </a:graphic>
      </p:graphicFrame>
      <p:graphicFrame>
        <p:nvGraphicFramePr>
          <p:cNvPr id="13315" name="Object 4"/>
          <p:cNvGraphicFramePr>
            <a:graphicFrameLocks noChangeAspect="1"/>
          </p:cNvGraphicFramePr>
          <p:nvPr>
            <p:extLst>
              <p:ext uri="{D42A27DB-BD31-4B8C-83A1-F6EECF244321}">
                <p14:modId xmlns:p14="http://schemas.microsoft.com/office/powerpoint/2010/main" val="3444712753"/>
              </p:ext>
            </p:extLst>
          </p:nvPr>
        </p:nvGraphicFramePr>
        <p:xfrm>
          <a:off x="5441950" y="3494088"/>
          <a:ext cx="3116263" cy="681037"/>
        </p:xfrm>
        <a:graphic>
          <a:graphicData uri="http://schemas.openxmlformats.org/presentationml/2006/ole">
            <mc:AlternateContent xmlns:mc="http://schemas.openxmlformats.org/markup-compatibility/2006">
              <mc:Choice xmlns:v="urn:schemas-microsoft-com:vml" Requires="v">
                <p:oleObj spid="_x0000_s13408" name="Equation" r:id="rId6" imgW="1511300" imgH="330200" progId="Equation.DSMT4">
                  <p:embed/>
                </p:oleObj>
              </mc:Choice>
              <mc:Fallback>
                <p:oleObj name="Equation" r:id="rId6" imgW="1511300" imgH="330200" progId="Equation.DSMT4">
                  <p:embed/>
                  <p:pic>
                    <p:nvPicPr>
                      <p:cNvPr id="0" name="Object 4"/>
                      <p:cNvPicPr>
                        <a:picLocks noChangeAspect="1" noChangeArrowheads="1"/>
                      </p:cNvPicPr>
                      <p:nvPr/>
                    </p:nvPicPr>
                    <p:blipFill>
                      <a:blip r:embed="rId7"/>
                      <a:srcRect/>
                      <a:stretch>
                        <a:fillRect/>
                      </a:stretch>
                    </p:blipFill>
                    <p:spPr bwMode="auto">
                      <a:xfrm>
                        <a:off x="5441950" y="3494088"/>
                        <a:ext cx="3116263" cy="681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9" name="Text Box 5"/>
          <p:cNvSpPr txBox="1">
            <a:spLocks noChangeArrowheads="1"/>
          </p:cNvSpPr>
          <p:nvPr/>
        </p:nvSpPr>
        <p:spPr bwMode="auto">
          <a:xfrm>
            <a:off x="5258068" y="2949498"/>
            <a:ext cx="2544286" cy="584775"/>
          </a:xfrm>
          <a:prstGeom prst="rect">
            <a:avLst/>
          </a:prstGeom>
          <a:noFill/>
          <a:ln w="9525">
            <a:noFill/>
            <a:miter lim="800000"/>
            <a:headEnd/>
            <a:tailEnd/>
          </a:ln>
        </p:spPr>
        <p:txBody>
          <a:bodyPr wrap="none">
            <a:spAutoFit/>
          </a:bodyPr>
          <a:lstStyle/>
          <a:p>
            <a:r>
              <a:rPr lang="en-US" sz="3200" u="sng" dirty="0"/>
              <a:t>Dispersion relation</a:t>
            </a:r>
          </a:p>
        </p:txBody>
      </p:sp>
      <p:pic>
        <p:nvPicPr>
          <p:cNvPr id="13320" name="Picture 6" descr="D:\Broholm\talks\aecl summer school\afmdisp.tif"/>
          <p:cNvPicPr>
            <a:picLocks noChangeAspect="1" noChangeArrowheads="1"/>
          </p:cNvPicPr>
          <p:nvPr/>
        </p:nvPicPr>
        <p:blipFill>
          <a:blip r:embed="rId8" cstate="print"/>
          <a:srcRect/>
          <a:stretch>
            <a:fillRect/>
          </a:stretch>
        </p:blipFill>
        <p:spPr bwMode="auto">
          <a:xfrm>
            <a:off x="189180" y="2713535"/>
            <a:ext cx="4591050" cy="3997325"/>
          </a:xfrm>
          <a:prstGeom prst="rect">
            <a:avLst/>
          </a:prstGeom>
          <a:noFill/>
          <a:ln w="9525">
            <a:noFill/>
            <a:miter lim="800000"/>
            <a:headEnd/>
            <a:tailEnd/>
          </a:ln>
        </p:spPr>
      </p:pic>
      <p:graphicFrame>
        <p:nvGraphicFramePr>
          <p:cNvPr id="13316" name="Object 7"/>
          <p:cNvGraphicFramePr>
            <a:graphicFrameLocks noChangeAspect="1"/>
          </p:cNvGraphicFramePr>
          <p:nvPr/>
        </p:nvGraphicFramePr>
        <p:xfrm>
          <a:off x="4780230" y="4505823"/>
          <a:ext cx="4081463" cy="2205037"/>
        </p:xfrm>
        <a:graphic>
          <a:graphicData uri="http://schemas.openxmlformats.org/presentationml/2006/ole">
            <mc:AlternateContent xmlns:mc="http://schemas.openxmlformats.org/markup-compatibility/2006">
              <mc:Choice xmlns:v="urn:schemas-microsoft-com:vml" Requires="v">
                <p:oleObj spid="_x0000_s13409" name="Photo Editor Photo" r:id="rId9" imgW="7171429" imgH="3877216" progId="">
                  <p:embed/>
                </p:oleObj>
              </mc:Choice>
              <mc:Fallback>
                <p:oleObj name="Photo Editor Photo" r:id="rId9" imgW="7171429" imgH="3877216" progId="">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0230" y="4505823"/>
                        <a:ext cx="4081463" cy="220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6172200" y="1752600"/>
            <a:ext cx="2848356" cy="4480560"/>
          </a:xfrm>
          <a:prstGeom prst="rect">
            <a:avLst/>
          </a:prstGeom>
        </p:spPr>
      </p:pic>
      <p:pic>
        <p:nvPicPr>
          <p:cNvPr id="4" name="Picture 3" descr="Screen Shot 2014-12-11 at 5.39.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1329141"/>
          </a:xfrm>
          <a:prstGeom prst="rect">
            <a:avLst/>
          </a:prstGeom>
        </p:spPr>
      </p:pic>
      <p:pic>
        <p:nvPicPr>
          <p:cNvPr id="5" name="Picture 4" descr="Screen Shot 2014-12-11 at 5.40.20 PM.png"/>
          <p:cNvPicPr>
            <a:picLocks noChangeAspect="1"/>
          </p:cNvPicPr>
          <p:nvPr/>
        </p:nvPicPr>
        <p:blipFill rotWithShape="1">
          <a:blip r:embed="rId5">
            <a:extLst>
              <a:ext uri="{28A0092B-C50C-407E-A947-70E740481C1C}">
                <a14:useLocalDpi xmlns:a14="http://schemas.microsoft.com/office/drawing/2010/main" val="0"/>
              </a:ext>
            </a:extLst>
          </a:blip>
          <a:srcRect l="5107" t="3737" r="3080" b="1993"/>
          <a:stretch/>
        </p:blipFill>
        <p:spPr>
          <a:xfrm>
            <a:off x="76199" y="1524000"/>
            <a:ext cx="5997659" cy="4843081"/>
          </a:xfrm>
          <a:prstGeom prst="rect">
            <a:avLst/>
          </a:prstGeom>
        </p:spPr>
      </p:pic>
      <p:pic>
        <p:nvPicPr>
          <p:cNvPr id="8" name="Picture 7"/>
          <p:cNvPicPr>
            <a:picLocks noChangeAspect="1"/>
          </p:cNvPicPr>
          <p:nvPr/>
        </p:nvPicPr>
        <p:blipFill>
          <a:blip r:embed="rId6"/>
          <a:stretch>
            <a:fillRect/>
          </a:stretch>
        </p:blipFill>
        <p:spPr>
          <a:xfrm>
            <a:off x="6098628" y="1712070"/>
            <a:ext cx="3045372" cy="4648200"/>
          </a:xfrm>
          <a:prstGeom prst="rect">
            <a:avLst/>
          </a:prstGeom>
        </p:spPr>
      </p:pic>
    </p:spTree>
    <p:extLst>
      <p:ext uri="{BB962C8B-B14F-4D97-AF65-F5344CB8AC3E}">
        <p14:creationId xmlns:p14="http://schemas.microsoft.com/office/powerpoint/2010/main" val="2214366235"/>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531"/>
            <a:ext cx="8636290" cy="496290"/>
          </a:xfrm>
        </p:spPr>
        <p:txBody>
          <a:bodyPr>
            <a:normAutofit fontScale="90000"/>
          </a:bodyPr>
          <a:lstStyle/>
          <a:p>
            <a:r>
              <a:rPr lang="en-US" dirty="0" smtClean="0"/>
              <a:t>Spin-Waves in AFI phase of V</a:t>
            </a:r>
            <a:r>
              <a:rPr lang="en-US" baseline="-25000" dirty="0" smtClean="0"/>
              <a:t>2</a:t>
            </a:r>
            <a:r>
              <a:rPr lang="en-US" dirty="0" smtClean="0"/>
              <a:t>O</a:t>
            </a:r>
            <a:r>
              <a:rPr lang="en-US" baseline="-25000" dirty="0" smtClean="0"/>
              <a:t>3</a:t>
            </a:r>
            <a:endParaRPr lang="en-US" baseline="-25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75461" y="-1074978"/>
            <a:ext cx="5593078" cy="914399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6075" t="14888"/>
          <a:stretch/>
        </p:blipFill>
        <p:spPr>
          <a:xfrm rot="5400000">
            <a:off x="1264707" y="-224436"/>
            <a:ext cx="5253292" cy="7782701"/>
          </a:xfrm>
          <a:prstGeom prst="rect">
            <a:avLst/>
          </a:prstGeom>
        </p:spPr>
      </p:pic>
    </p:spTree>
    <p:extLst>
      <p:ext uri="{BB962C8B-B14F-4D97-AF65-F5344CB8AC3E}">
        <p14:creationId xmlns:p14="http://schemas.microsoft.com/office/powerpoint/2010/main" val="1824190532"/>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6477000"/>
            <a:ext cx="9144000" cy="457200"/>
          </a:xfrm>
          <a:prstGeom prst="rect">
            <a:avLst/>
          </a:prstGeom>
        </p:spPr>
      </p:pic>
      <p:pic>
        <p:nvPicPr>
          <p:cNvPr id="3" name="Picture 2" descr="Screen Shot 2015-02-28 at 11.56.34 AM.png"/>
          <p:cNvPicPr>
            <a:picLocks noChangeAspect="1"/>
          </p:cNvPicPr>
          <p:nvPr/>
        </p:nvPicPr>
        <p:blipFill rotWithShape="1">
          <a:blip r:embed="rId4">
            <a:extLst>
              <a:ext uri="{28A0092B-C50C-407E-A947-70E740481C1C}">
                <a14:useLocalDpi xmlns:a14="http://schemas.microsoft.com/office/drawing/2010/main" val="0"/>
              </a:ext>
            </a:extLst>
          </a:blip>
          <a:srcRect l="12809" t="7338" r="13111" b="10907"/>
          <a:stretch/>
        </p:blipFill>
        <p:spPr>
          <a:xfrm>
            <a:off x="1959877" y="3723005"/>
            <a:ext cx="5033742" cy="2500515"/>
          </a:xfrm>
          <a:prstGeom prst="rect">
            <a:avLst/>
          </a:prstGeom>
        </p:spPr>
      </p:pic>
      <p:pic>
        <p:nvPicPr>
          <p:cNvPr id="6" name="Picture 5" descr="Screen Shot 2015-02-28 at 11.57.50 AM.png"/>
          <p:cNvPicPr>
            <a:picLocks noChangeAspect="1"/>
          </p:cNvPicPr>
          <p:nvPr/>
        </p:nvPicPr>
        <p:blipFill rotWithShape="1">
          <a:blip r:embed="rId5">
            <a:extLst>
              <a:ext uri="{28A0092B-C50C-407E-A947-70E740481C1C}">
                <a14:useLocalDpi xmlns:a14="http://schemas.microsoft.com/office/drawing/2010/main" val="0"/>
              </a:ext>
            </a:extLst>
          </a:blip>
          <a:srcRect l="12541" t="6541" r="13084" b="10837"/>
          <a:stretch/>
        </p:blipFill>
        <p:spPr>
          <a:xfrm>
            <a:off x="1959877" y="1206044"/>
            <a:ext cx="5033742" cy="2516962"/>
          </a:xfrm>
          <a:prstGeom prst="rect">
            <a:avLst/>
          </a:prstGeom>
        </p:spPr>
      </p:pic>
      <p:sp>
        <p:nvSpPr>
          <p:cNvPr id="10" name="TextBox 9"/>
          <p:cNvSpPr txBox="1"/>
          <p:nvPr/>
        </p:nvSpPr>
        <p:spPr>
          <a:xfrm>
            <a:off x="3907491" y="6511751"/>
            <a:ext cx="903200" cy="346249"/>
          </a:xfrm>
          <a:prstGeom prst="rect">
            <a:avLst/>
          </a:prstGeom>
          <a:noFill/>
        </p:spPr>
        <p:txBody>
          <a:bodyPr wrap="none" rtlCol="0">
            <a:spAutoFit/>
          </a:bodyPr>
          <a:lstStyle/>
          <a:p>
            <a:pPr algn="ctr">
              <a:lnSpc>
                <a:spcPct val="90000"/>
              </a:lnSpc>
            </a:pPr>
            <a:r>
              <a:rPr lang="en-US" dirty="0" smtClean="0"/>
              <a:t>[-2 1 L]</a:t>
            </a:r>
          </a:p>
        </p:txBody>
      </p:sp>
      <p:sp>
        <p:nvSpPr>
          <p:cNvPr id="11" name="TextBox 10"/>
          <p:cNvSpPr txBox="1"/>
          <p:nvPr/>
        </p:nvSpPr>
        <p:spPr>
          <a:xfrm rot="16200000">
            <a:off x="770183" y="3575574"/>
            <a:ext cx="1031127" cy="346249"/>
          </a:xfrm>
          <a:prstGeom prst="rect">
            <a:avLst/>
          </a:prstGeom>
          <a:noFill/>
        </p:spPr>
        <p:txBody>
          <a:bodyPr wrap="none" rtlCol="0">
            <a:spAutoFit/>
          </a:bodyPr>
          <a:lstStyle/>
          <a:p>
            <a:pPr algn="ctr">
              <a:lnSpc>
                <a:spcPct val="90000"/>
              </a:lnSpc>
            </a:pPr>
            <a:r>
              <a:rPr lang="en-US" dirty="0" smtClean="0"/>
              <a:t>E (</a:t>
            </a:r>
            <a:r>
              <a:rPr lang="en-US" dirty="0" err="1" smtClean="0"/>
              <a:t>meV</a:t>
            </a:r>
            <a:r>
              <a:rPr lang="en-US" dirty="0" smtClean="0"/>
              <a:t>)</a:t>
            </a:r>
          </a:p>
        </p:txBody>
      </p:sp>
      <p:sp>
        <p:nvSpPr>
          <p:cNvPr id="13" name="TextBox 12"/>
          <p:cNvSpPr txBox="1"/>
          <p:nvPr/>
        </p:nvSpPr>
        <p:spPr>
          <a:xfrm>
            <a:off x="1821610" y="6244819"/>
            <a:ext cx="5144758" cy="318036"/>
          </a:xfrm>
          <a:prstGeom prst="rect">
            <a:avLst/>
          </a:prstGeom>
          <a:noFill/>
        </p:spPr>
        <p:txBody>
          <a:bodyPr wrap="none" rtlCol="0">
            <a:spAutoFit/>
          </a:bodyPr>
          <a:lstStyle/>
          <a:p>
            <a:pPr>
              <a:lnSpc>
                <a:spcPct val="90000"/>
              </a:lnSpc>
            </a:pPr>
            <a:r>
              <a:rPr lang="en-US" sz="1600" dirty="0" smtClean="0"/>
              <a:t>               0              1                 2                3               4               </a:t>
            </a:r>
          </a:p>
        </p:txBody>
      </p:sp>
      <p:sp>
        <p:nvSpPr>
          <p:cNvPr id="15" name="TextBox 14"/>
          <p:cNvSpPr txBox="1"/>
          <p:nvPr/>
        </p:nvSpPr>
        <p:spPr>
          <a:xfrm>
            <a:off x="1632596" y="3894232"/>
            <a:ext cx="384365" cy="2478114"/>
          </a:xfrm>
          <a:prstGeom prst="rect">
            <a:avLst/>
          </a:prstGeom>
          <a:noFill/>
        </p:spPr>
        <p:txBody>
          <a:bodyPr wrap="none" rtlCol="0">
            <a:spAutoFit/>
          </a:bodyPr>
          <a:lstStyle/>
          <a:p>
            <a:pPr algn="ctr">
              <a:lnSpc>
                <a:spcPct val="90000"/>
              </a:lnSpc>
            </a:pPr>
            <a:r>
              <a:rPr lang="en-US" sz="1400" dirty="0" smtClean="0"/>
              <a:t>70</a:t>
            </a:r>
          </a:p>
          <a:p>
            <a:pPr algn="ctr">
              <a:lnSpc>
                <a:spcPct val="90000"/>
              </a:lnSpc>
            </a:pPr>
            <a:endParaRPr lang="en-US" sz="1050" dirty="0" smtClean="0"/>
          </a:p>
          <a:p>
            <a:pPr algn="ctr">
              <a:lnSpc>
                <a:spcPct val="90000"/>
              </a:lnSpc>
            </a:pPr>
            <a:endParaRPr lang="en-US" dirty="0" smtClean="0"/>
          </a:p>
          <a:p>
            <a:pPr algn="ctr">
              <a:lnSpc>
                <a:spcPct val="90000"/>
              </a:lnSpc>
            </a:pPr>
            <a:endParaRPr lang="en-US" sz="1200" dirty="0" smtClean="0"/>
          </a:p>
          <a:p>
            <a:pPr algn="ctr">
              <a:lnSpc>
                <a:spcPct val="90000"/>
              </a:lnSpc>
            </a:pPr>
            <a:endParaRPr lang="en-US" sz="1050" dirty="0" smtClean="0"/>
          </a:p>
          <a:p>
            <a:pPr algn="ctr">
              <a:lnSpc>
                <a:spcPct val="90000"/>
              </a:lnSpc>
            </a:pPr>
            <a:endParaRPr lang="en-US" sz="1400" dirty="0" smtClean="0"/>
          </a:p>
          <a:p>
            <a:pPr algn="ctr">
              <a:lnSpc>
                <a:spcPct val="90000"/>
              </a:lnSpc>
            </a:pPr>
            <a:r>
              <a:rPr lang="en-US" sz="1400" dirty="0" smtClean="0"/>
              <a:t>35</a:t>
            </a:r>
            <a:endParaRPr lang="en-US" sz="1400" dirty="0"/>
          </a:p>
          <a:p>
            <a:pPr algn="ctr">
              <a:lnSpc>
                <a:spcPct val="90000"/>
              </a:lnSpc>
            </a:pPr>
            <a:endParaRPr lang="en-US" sz="1050" dirty="0"/>
          </a:p>
          <a:p>
            <a:pPr algn="ctr">
              <a:lnSpc>
                <a:spcPct val="90000"/>
              </a:lnSpc>
            </a:pPr>
            <a:endParaRPr lang="en-US" sz="1050" dirty="0" smtClean="0"/>
          </a:p>
          <a:p>
            <a:pPr algn="ctr">
              <a:lnSpc>
                <a:spcPct val="90000"/>
              </a:lnSpc>
            </a:pPr>
            <a:endParaRPr lang="en-US" dirty="0" smtClean="0"/>
          </a:p>
          <a:p>
            <a:pPr algn="ctr">
              <a:lnSpc>
                <a:spcPct val="90000"/>
              </a:lnSpc>
            </a:pPr>
            <a:endParaRPr lang="en-US" sz="1400" dirty="0" smtClean="0"/>
          </a:p>
          <a:p>
            <a:pPr algn="ctr">
              <a:lnSpc>
                <a:spcPct val="90000"/>
              </a:lnSpc>
            </a:pPr>
            <a:endParaRPr lang="en-US" sz="1200" dirty="0" smtClean="0"/>
          </a:p>
          <a:p>
            <a:pPr algn="ctr">
              <a:lnSpc>
                <a:spcPct val="90000"/>
              </a:lnSpc>
            </a:pPr>
            <a:r>
              <a:rPr lang="en-US" sz="1400" dirty="0"/>
              <a:t>0</a:t>
            </a:r>
            <a:endParaRPr lang="en-US" sz="1400" dirty="0" smtClean="0"/>
          </a:p>
        </p:txBody>
      </p:sp>
      <p:sp>
        <p:nvSpPr>
          <p:cNvPr id="17" name="TextBox 16"/>
          <p:cNvSpPr txBox="1"/>
          <p:nvPr/>
        </p:nvSpPr>
        <p:spPr>
          <a:xfrm>
            <a:off x="1621355" y="1401851"/>
            <a:ext cx="384365" cy="2478114"/>
          </a:xfrm>
          <a:prstGeom prst="rect">
            <a:avLst/>
          </a:prstGeom>
          <a:noFill/>
        </p:spPr>
        <p:txBody>
          <a:bodyPr wrap="none" rtlCol="0">
            <a:spAutoFit/>
          </a:bodyPr>
          <a:lstStyle/>
          <a:p>
            <a:pPr algn="ctr">
              <a:lnSpc>
                <a:spcPct val="90000"/>
              </a:lnSpc>
            </a:pPr>
            <a:r>
              <a:rPr lang="en-US" sz="1400" dirty="0" smtClean="0"/>
              <a:t>70</a:t>
            </a:r>
          </a:p>
          <a:p>
            <a:pPr algn="ctr">
              <a:lnSpc>
                <a:spcPct val="90000"/>
              </a:lnSpc>
            </a:pPr>
            <a:endParaRPr lang="en-US" sz="1050" dirty="0" smtClean="0"/>
          </a:p>
          <a:p>
            <a:pPr algn="ctr">
              <a:lnSpc>
                <a:spcPct val="90000"/>
              </a:lnSpc>
            </a:pPr>
            <a:endParaRPr lang="en-US" dirty="0" smtClean="0"/>
          </a:p>
          <a:p>
            <a:pPr algn="ctr">
              <a:lnSpc>
                <a:spcPct val="90000"/>
              </a:lnSpc>
            </a:pPr>
            <a:endParaRPr lang="en-US" sz="1200" dirty="0" smtClean="0"/>
          </a:p>
          <a:p>
            <a:pPr algn="ctr">
              <a:lnSpc>
                <a:spcPct val="90000"/>
              </a:lnSpc>
            </a:pPr>
            <a:endParaRPr lang="en-US" sz="1050" dirty="0" smtClean="0"/>
          </a:p>
          <a:p>
            <a:pPr algn="ctr">
              <a:lnSpc>
                <a:spcPct val="90000"/>
              </a:lnSpc>
            </a:pPr>
            <a:endParaRPr lang="en-US" sz="1400" dirty="0" smtClean="0"/>
          </a:p>
          <a:p>
            <a:pPr algn="ctr">
              <a:lnSpc>
                <a:spcPct val="90000"/>
              </a:lnSpc>
            </a:pPr>
            <a:r>
              <a:rPr lang="en-US" sz="1400" dirty="0" smtClean="0"/>
              <a:t>35</a:t>
            </a:r>
            <a:endParaRPr lang="en-US" sz="1400" dirty="0"/>
          </a:p>
          <a:p>
            <a:pPr algn="ctr">
              <a:lnSpc>
                <a:spcPct val="90000"/>
              </a:lnSpc>
            </a:pPr>
            <a:endParaRPr lang="en-US" sz="1050" dirty="0"/>
          </a:p>
          <a:p>
            <a:pPr algn="ctr">
              <a:lnSpc>
                <a:spcPct val="90000"/>
              </a:lnSpc>
            </a:pPr>
            <a:endParaRPr lang="en-US" sz="1050" dirty="0" smtClean="0"/>
          </a:p>
          <a:p>
            <a:pPr algn="ctr">
              <a:lnSpc>
                <a:spcPct val="90000"/>
              </a:lnSpc>
            </a:pPr>
            <a:endParaRPr lang="en-US" dirty="0" smtClean="0"/>
          </a:p>
          <a:p>
            <a:pPr algn="ctr">
              <a:lnSpc>
                <a:spcPct val="90000"/>
              </a:lnSpc>
            </a:pPr>
            <a:endParaRPr lang="en-US" sz="1400" dirty="0" smtClean="0"/>
          </a:p>
          <a:p>
            <a:pPr algn="ctr">
              <a:lnSpc>
                <a:spcPct val="90000"/>
              </a:lnSpc>
            </a:pPr>
            <a:endParaRPr lang="en-US" sz="1200" dirty="0" smtClean="0"/>
          </a:p>
          <a:p>
            <a:pPr algn="ctr">
              <a:lnSpc>
                <a:spcPct val="90000"/>
              </a:lnSpc>
            </a:pPr>
            <a:r>
              <a:rPr lang="en-US" sz="1400" dirty="0"/>
              <a:t>0</a:t>
            </a:r>
            <a:endParaRPr lang="en-US" sz="1400" dirty="0" smtClean="0"/>
          </a:p>
        </p:txBody>
      </p:sp>
      <p:sp>
        <p:nvSpPr>
          <p:cNvPr id="14" name="Title 1"/>
          <p:cNvSpPr>
            <a:spLocks noGrp="1"/>
          </p:cNvSpPr>
          <p:nvPr>
            <p:ph type="title"/>
          </p:nvPr>
        </p:nvSpPr>
        <p:spPr>
          <a:xfrm>
            <a:off x="0" y="33531"/>
            <a:ext cx="8636290" cy="496290"/>
          </a:xfrm>
        </p:spPr>
        <p:txBody>
          <a:bodyPr>
            <a:normAutofit fontScale="90000"/>
          </a:bodyPr>
          <a:lstStyle/>
          <a:p>
            <a:r>
              <a:rPr lang="en-US" dirty="0" smtClean="0"/>
              <a:t>Spin-Waves in AFI phase of V</a:t>
            </a:r>
            <a:r>
              <a:rPr lang="en-US" baseline="-25000" dirty="0" smtClean="0"/>
              <a:t>2</a:t>
            </a:r>
            <a:r>
              <a:rPr lang="en-US" dirty="0" smtClean="0"/>
              <a:t>O</a:t>
            </a:r>
            <a:r>
              <a:rPr lang="en-US" baseline="-25000" dirty="0" smtClean="0"/>
              <a:t>3</a:t>
            </a:r>
            <a:endParaRPr lang="en-US" baseline="-25000" dirty="0"/>
          </a:p>
        </p:txBody>
      </p:sp>
    </p:spTree>
    <p:extLst>
      <p:ext uri="{BB962C8B-B14F-4D97-AF65-F5344CB8AC3E}">
        <p14:creationId xmlns:p14="http://schemas.microsoft.com/office/powerpoint/2010/main" val="926315407"/>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36290" cy="496290"/>
          </a:xfrm>
        </p:spPr>
        <p:txBody>
          <a:bodyPr>
            <a:normAutofit fontScale="90000"/>
          </a:bodyPr>
          <a:lstStyle/>
          <a:p>
            <a:r>
              <a:rPr lang="en-US" dirty="0" smtClean="0"/>
              <a:t>Exchange in strongly correlated V</a:t>
            </a:r>
            <a:r>
              <a:rPr lang="en-US" baseline="-25000" dirty="0" smtClean="0"/>
              <a:t>2</a:t>
            </a:r>
            <a:r>
              <a:rPr lang="en-US" dirty="0" smtClean="0"/>
              <a:t>O</a:t>
            </a:r>
            <a:r>
              <a:rPr lang="en-US" baseline="-25000" dirty="0" smtClean="0"/>
              <a:t>3</a:t>
            </a:r>
            <a:r>
              <a:rPr lang="en-US" dirty="0" smtClean="0"/>
              <a:t> </a:t>
            </a:r>
            <a:endParaRPr lang="en-US" dirty="0"/>
          </a:p>
        </p:txBody>
      </p:sp>
      <p:pic>
        <p:nvPicPr>
          <p:cNvPr id="9" name="Picture 8" descr="Screen Shot 2015-02-27 at 4.39.13 PM.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24400" y="2438400"/>
            <a:ext cx="842520" cy="2758840"/>
          </a:xfrm>
          <a:prstGeom prst="rect">
            <a:avLst/>
          </a:prstGeom>
        </p:spPr>
      </p:pic>
      <p:sp>
        <p:nvSpPr>
          <p:cNvPr id="7" name="TextBox 6"/>
          <p:cNvSpPr txBox="1"/>
          <p:nvPr/>
        </p:nvSpPr>
        <p:spPr>
          <a:xfrm>
            <a:off x="5566920" y="2388938"/>
            <a:ext cx="2654505" cy="2749214"/>
          </a:xfrm>
          <a:prstGeom prst="rect">
            <a:avLst/>
          </a:prstGeom>
          <a:noFill/>
        </p:spPr>
        <p:txBody>
          <a:bodyPr wrap="none" rtlCol="0">
            <a:spAutoFit/>
          </a:bodyPr>
          <a:lstStyle/>
          <a:p>
            <a:pPr>
              <a:lnSpc>
                <a:spcPct val="90000"/>
              </a:lnSpc>
            </a:pPr>
            <a:r>
              <a:rPr lang="en-US" dirty="0" smtClean="0"/>
              <a:t>= -4 </a:t>
            </a:r>
            <a:r>
              <a:rPr lang="en-US" dirty="0" err="1" smtClean="0"/>
              <a:t>meV</a:t>
            </a:r>
            <a:endParaRPr lang="en-US" dirty="0" smtClean="0"/>
          </a:p>
          <a:p>
            <a:pPr algn="ctr">
              <a:lnSpc>
                <a:spcPct val="90000"/>
              </a:lnSpc>
            </a:pPr>
            <a:endParaRPr lang="en-US" sz="1000" dirty="0" smtClean="0"/>
          </a:p>
          <a:p>
            <a:pPr algn="ctr">
              <a:lnSpc>
                <a:spcPct val="90000"/>
              </a:lnSpc>
            </a:pPr>
            <a:r>
              <a:rPr lang="en-US" dirty="0" smtClean="0"/>
              <a:t>=17.3 </a:t>
            </a:r>
            <a:r>
              <a:rPr lang="en-US" dirty="0" err="1" smtClean="0"/>
              <a:t>meV</a:t>
            </a:r>
            <a:endParaRPr lang="en-US" dirty="0" smtClean="0"/>
          </a:p>
          <a:p>
            <a:pPr algn="ctr">
              <a:lnSpc>
                <a:spcPct val="90000"/>
              </a:lnSpc>
            </a:pPr>
            <a:endParaRPr lang="en-US" sz="1050" dirty="0" smtClean="0"/>
          </a:p>
          <a:p>
            <a:pPr algn="ctr">
              <a:lnSpc>
                <a:spcPct val="90000"/>
              </a:lnSpc>
            </a:pPr>
            <a:r>
              <a:rPr lang="en-US" dirty="0" smtClean="0"/>
              <a:t>= 0 </a:t>
            </a:r>
            <a:r>
              <a:rPr lang="en-US" dirty="0" err="1" smtClean="0"/>
              <a:t>meV</a:t>
            </a:r>
            <a:endParaRPr lang="en-US" dirty="0" smtClean="0"/>
          </a:p>
          <a:p>
            <a:pPr algn="ctr">
              <a:lnSpc>
                <a:spcPct val="90000"/>
              </a:lnSpc>
            </a:pPr>
            <a:endParaRPr lang="en-US" sz="1100" dirty="0" smtClean="0"/>
          </a:p>
          <a:p>
            <a:pPr algn="ctr">
              <a:lnSpc>
                <a:spcPct val="90000"/>
              </a:lnSpc>
            </a:pPr>
            <a:r>
              <a:rPr lang="en-US" dirty="0" smtClean="0"/>
              <a:t>= 0 </a:t>
            </a:r>
            <a:r>
              <a:rPr lang="en-US" dirty="0" err="1" smtClean="0"/>
              <a:t>meV</a:t>
            </a:r>
            <a:endParaRPr lang="en-US" dirty="0" smtClean="0"/>
          </a:p>
          <a:p>
            <a:pPr algn="ctr">
              <a:lnSpc>
                <a:spcPct val="90000"/>
              </a:lnSpc>
            </a:pPr>
            <a:endParaRPr lang="en-US" sz="1200" dirty="0" smtClean="0"/>
          </a:p>
          <a:p>
            <a:pPr algn="ctr">
              <a:lnSpc>
                <a:spcPct val="90000"/>
              </a:lnSpc>
            </a:pPr>
            <a:r>
              <a:rPr lang="en-US" dirty="0" smtClean="0"/>
              <a:t>= 1.7 </a:t>
            </a:r>
            <a:r>
              <a:rPr lang="en-US" dirty="0" err="1" smtClean="0"/>
              <a:t>meV</a:t>
            </a:r>
            <a:r>
              <a:rPr lang="en-US" dirty="0" smtClean="0"/>
              <a:t> (constrained)</a:t>
            </a:r>
          </a:p>
          <a:p>
            <a:pPr algn="ctr">
              <a:lnSpc>
                <a:spcPct val="90000"/>
              </a:lnSpc>
            </a:pPr>
            <a:endParaRPr lang="en-US" sz="1100" dirty="0" smtClean="0"/>
          </a:p>
          <a:p>
            <a:pPr algn="ctr">
              <a:lnSpc>
                <a:spcPct val="90000"/>
              </a:lnSpc>
            </a:pPr>
            <a:r>
              <a:rPr lang="en-US" dirty="0" smtClean="0"/>
              <a:t>= 7 </a:t>
            </a:r>
            <a:r>
              <a:rPr lang="en-US" dirty="0" err="1" smtClean="0"/>
              <a:t>meV</a:t>
            </a:r>
            <a:endParaRPr lang="en-US" dirty="0" smtClean="0"/>
          </a:p>
          <a:p>
            <a:pPr algn="ctr">
              <a:lnSpc>
                <a:spcPct val="90000"/>
              </a:lnSpc>
            </a:pPr>
            <a:endParaRPr lang="en-US" sz="1100" dirty="0" smtClean="0"/>
          </a:p>
          <a:p>
            <a:pPr algn="ctr">
              <a:lnSpc>
                <a:spcPct val="90000"/>
              </a:lnSpc>
            </a:pPr>
            <a:r>
              <a:rPr lang="en-US" dirty="0" smtClean="0"/>
              <a:t>=-1.7 </a:t>
            </a:r>
            <a:r>
              <a:rPr lang="en-US" dirty="0" err="1" smtClean="0"/>
              <a:t>meV</a:t>
            </a:r>
            <a:endParaRPr lang="en-US" dirty="0" smtClean="0"/>
          </a:p>
        </p:txBody>
      </p:sp>
      <p:pic>
        <p:nvPicPr>
          <p:cNvPr id="20" name="Picture 19"/>
          <p:cNvPicPr>
            <a:picLocks noChangeAspect="1"/>
          </p:cNvPicPr>
          <p:nvPr/>
        </p:nvPicPr>
        <p:blipFill>
          <a:blip r:embed="rId4"/>
          <a:stretch>
            <a:fillRect/>
          </a:stretch>
        </p:blipFill>
        <p:spPr>
          <a:xfrm>
            <a:off x="381000" y="914400"/>
            <a:ext cx="3794234" cy="5791200"/>
          </a:xfrm>
          <a:prstGeom prst="rect">
            <a:avLst/>
          </a:prstGeom>
        </p:spPr>
      </p:pic>
      <p:cxnSp>
        <p:nvCxnSpPr>
          <p:cNvPr id="4" name="Straight Connector 3"/>
          <p:cNvCxnSpPr/>
          <p:nvPr/>
        </p:nvCxnSpPr>
        <p:spPr>
          <a:xfrm flipV="1">
            <a:off x="2168160" y="2590800"/>
            <a:ext cx="0" cy="685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176684" y="3291481"/>
            <a:ext cx="795116" cy="6131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195920" y="3048000"/>
            <a:ext cx="242480" cy="2286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1828800" y="3429000"/>
            <a:ext cx="304800" cy="68580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1295400" y="3352800"/>
            <a:ext cx="762000" cy="38100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209800" y="3352800"/>
            <a:ext cx="762000" cy="762000"/>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884320" y="2833280"/>
            <a:ext cx="260205" cy="44218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495800" y="5486400"/>
            <a:ext cx="42672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LDA+U methods will be benchmarked</a:t>
            </a:r>
          </a:p>
          <a:p>
            <a:r>
              <a:rPr lang="en-US" dirty="0"/>
              <a:t>a</a:t>
            </a:r>
            <a:r>
              <a:rPr lang="en-US" dirty="0" smtClean="0"/>
              <a:t>gainst the experimental results </a:t>
            </a:r>
          </a:p>
          <a:p>
            <a:r>
              <a:rPr lang="en-US" dirty="0" err="1" smtClean="0"/>
              <a:t>Roser</a:t>
            </a:r>
            <a:r>
              <a:rPr lang="en-US" dirty="0" smtClean="0"/>
              <a:t> </a:t>
            </a:r>
            <a:r>
              <a:rPr lang="en-US" dirty="0" err="1" smtClean="0"/>
              <a:t>Valenti</a:t>
            </a:r>
            <a:r>
              <a:rPr lang="en-US" dirty="0" smtClean="0"/>
              <a:t> et al</a:t>
            </a:r>
          </a:p>
          <a:p>
            <a:endParaRPr lang="en-US" dirty="0" smtClean="0"/>
          </a:p>
        </p:txBody>
      </p:sp>
      <p:pic>
        <p:nvPicPr>
          <p:cNvPr id="38" name="Picture 37"/>
          <p:cNvPicPr>
            <a:picLocks noChangeAspect="1"/>
          </p:cNvPicPr>
          <p:nvPr/>
        </p:nvPicPr>
        <p:blipFill>
          <a:blip r:embed="rId5"/>
          <a:stretch>
            <a:fillRect/>
          </a:stretch>
        </p:blipFill>
        <p:spPr>
          <a:xfrm>
            <a:off x="7162800" y="914400"/>
            <a:ext cx="1981200" cy="1992026"/>
          </a:xfrm>
          <a:prstGeom prst="rect">
            <a:avLst/>
          </a:prstGeom>
        </p:spPr>
      </p:pic>
      <p:sp>
        <p:nvSpPr>
          <p:cNvPr id="39" name="TextBox 38"/>
          <p:cNvSpPr txBox="1"/>
          <p:nvPr/>
        </p:nvSpPr>
        <p:spPr>
          <a:xfrm>
            <a:off x="7467600" y="2895600"/>
            <a:ext cx="1262635" cy="369332"/>
          </a:xfrm>
          <a:prstGeom prst="rect">
            <a:avLst/>
          </a:prstGeom>
          <a:noFill/>
        </p:spPr>
        <p:txBody>
          <a:bodyPr wrap="none" rtlCol="0">
            <a:spAutoFit/>
          </a:bodyPr>
          <a:lstStyle/>
          <a:p>
            <a:r>
              <a:rPr lang="en-US" dirty="0" smtClean="0"/>
              <a:t>Jon </a:t>
            </a:r>
            <a:r>
              <a:rPr lang="en-US" dirty="0" err="1" smtClean="0"/>
              <a:t>Leiner</a:t>
            </a:r>
            <a:endParaRPr lang="en-US" dirty="0"/>
          </a:p>
        </p:txBody>
      </p:sp>
    </p:spTree>
    <p:extLst>
      <p:ext uri="{BB962C8B-B14F-4D97-AF65-F5344CB8AC3E}">
        <p14:creationId xmlns:p14="http://schemas.microsoft.com/office/powerpoint/2010/main" val="12926358"/>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93700" y="265378"/>
            <a:ext cx="8569325" cy="419100"/>
          </a:xfrm>
        </p:spPr>
        <p:txBody>
          <a:bodyPr>
            <a:normAutofit fontScale="90000"/>
          </a:bodyPr>
          <a:lstStyle/>
          <a:p>
            <a:r>
              <a:rPr lang="en-US" dirty="0">
                <a:solidFill>
                  <a:schemeClr val="tx1"/>
                </a:solidFill>
              </a:rPr>
              <a:t>Probing matter through scattering</a:t>
            </a:r>
            <a:endParaRPr lang="en-US" dirty="0"/>
          </a:p>
        </p:txBody>
      </p:sp>
      <p:graphicFrame>
        <p:nvGraphicFramePr>
          <p:cNvPr id="22537" name="Object 9"/>
          <p:cNvGraphicFramePr>
            <a:graphicFrameLocks noChangeAspect="1"/>
          </p:cNvGraphicFramePr>
          <p:nvPr>
            <p:extLst>
              <p:ext uri="{D42A27DB-BD31-4B8C-83A1-F6EECF244321}">
                <p14:modId xmlns:p14="http://schemas.microsoft.com/office/powerpoint/2010/main" val="2421520825"/>
              </p:ext>
            </p:extLst>
          </p:nvPr>
        </p:nvGraphicFramePr>
        <p:xfrm>
          <a:off x="2230438" y="834045"/>
          <a:ext cx="536575" cy="641350"/>
        </p:xfrm>
        <a:graphic>
          <a:graphicData uri="http://schemas.openxmlformats.org/presentationml/2006/ole">
            <mc:AlternateContent xmlns:mc="http://schemas.openxmlformats.org/markup-compatibility/2006">
              <mc:Choice xmlns:v="urn:schemas-microsoft-com:vml" Requires="v">
                <p:oleObj spid="_x0000_s32953" name="Equation" r:id="rId4" imgW="203040" imgH="241200" progId="Equation.DSMT4">
                  <p:embed/>
                </p:oleObj>
              </mc:Choice>
              <mc:Fallback>
                <p:oleObj name="Equation" r:id="rId4" imgW="203040" imgH="241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0438" y="834045"/>
                        <a:ext cx="536575"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2539" name="Line 11"/>
          <p:cNvSpPr>
            <a:spLocks noChangeShapeType="1"/>
          </p:cNvSpPr>
          <p:nvPr/>
        </p:nvSpPr>
        <p:spPr bwMode="auto">
          <a:xfrm rot="19416783" flipV="1">
            <a:off x="2257425" y="1154720"/>
            <a:ext cx="1019175" cy="1001713"/>
          </a:xfrm>
          <a:prstGeom prst="line">
            <a:avLst/>
          </a:prstGeom>
          <a:noFill/>
          <a:ln w="5715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22541" name="Object 13"/>
          <p:cNvGraphicFramePr>
            <a:graphicFrameLocks noChangeAspect="1"/>
          </p:cNvGraphicFramePr>
          <p:nvPr>
            <p:extLst>
              <p:ext uri="{D42A27DB-BD31-4B8C-83A1-F6EECF244321}">
                <p14:modId xmlns:p14="http://schemas.microsoft.com/office/powerpoint/2010/main" val="1400662846"/>
              </p:ext>
            </p:extLst>
          </p:nvPr>
        </p:nvGraphicFramePr>
        <p:xfrm>
          <a:off x="0" y="3832833"/>
          <a:ext cx="455613" cy="636587"/>
        </p:xfrm>
        <a:graphic>
          <a:graphicData uri="http://schemas.openxmlformats.org/presentationml/2006/ole">
            <mc:AlternateContent xmlns:mc="http://schemas.openxmlformats.org/markup-compatibility/2006">
              <mc:Choice xmlns:v="urn:schemas-microsoft-com:vml" Requires="v">
                <p:oleObj spid="_x0000_s32954" name="Equation" r:id="rId6" imgW="164880" imgH="228600" progId="Equation.DSMT4">
                  <p:embed/>
                </p:oleObj>
              </mc:Choice>
              <mc:Fallback>
                <p:oleObj name="Equation" r:id="rId6" imgW="164880" imgH="228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832833"/>
                        <a:ext cx="455613" cy="636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22599" name="Group 71"/>
          <p:cNvGrpSpPr>
            <a:grpSpLocks/>
          </p:cNvGrpSpPr>
          <p:nvPr/>
        </p:nvGrpSpPr>
        <p:grpSpPr bwMode="auto">
          <a:xfrm>
            <a:off x="5915025" y="3431195"/>
            <a:ext cx="3152775" cy="831850"/>
            <a:chOff x="3726" y="2260"/>
            <a:chExt cx="1986" cy="524"/>
          </a:xfrm>
        </p:grpSpPr>
        <p:sp>
          <p:nvSpPr>
            <p:cNvPr id="22568" name="AutoShape 40"/>
            <p:cNvSpPr>
              <a:spLocks noChangeArrowheads="1"/>
            </p:cNvSpPr>
            <p:nvPr/>
          </p:nvSpPr>
          <p:spPr bwMode="auto">
            <a:xfrm>
              <a:off x="3726" y="2448"/>
              <a:ext cx="432" cy="144"/>
            </a:xfrm>
            <a:prstGeom prst="notchedRightArrow">
              <a:avLst>
                <a:gd name="adj1" fmla="val 50000"/>
                <a:gd name="adj2" fmla="val 75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69" name="Text Box 41"/>
            <p:cNvSpPr txBox="1">
              <a:spLocks noChangeArrowheads="1"/>
            </p:cNvSpPr>
            <p:nvPr/>
          </p:nvSpPr>
          <p:spPr bwMode="auto">
            <a:xfrm>
              <a:off x="4220" y="2260"/>
              <a:ext cx="1492" cy="524"/>
            </a:xfrm>
            <a:prstGeom prst="rect">
              <a:avLst/>
            </a:prstGeom>
            <a:solidFill>
              <a:schemeClr val="bg1"/>
            </a:solidFill>
            <a:ln w="9525">
              <a:solidFill>
                <a:schemeClr val="accent2"/>
              </a:solidFill>
              <a:miter lim="800000"/>
              <a:headEnd/>
              <a:tailEnd/>
            </a:ln>
            <a:effectLst>
              <a:outerShdw blurRad="63500" dist="107763" dir="2700000" algn="ctr" rotWithShape="0">
                <a:schemeClr val="bg2">
                  <a:alpha val="50000"/>
                </a:schemeClr>
              </a:outerShdw>
            </a:effectLst>
          </p:spPr>
          <p:txBody>
            <a:bodyPr wrap="none">
              <a:spAutoFit/>
            </a:bodyPr>
            <a:lstStyle/>
            <a:p>
              <a:r>
                <a:rPr lang="en-US" sz="2400"/>
                <a:t>Single Particle</a:t>
              </a:r>
            </a:p>
            <a:p>
              <a:r>
                <a:rPr lang="en-US" sz="2400"/>
                <a:t>Process</a:t>
              </a:r>
            </a:p>
          </p:txBody>
        </p:sp>
      </p:grpSp>
      <p:grpSp>
        <p:nvGrpSpPr>
          <p:cNvPr id="22600" name="Group 72"/>
          <p:cNvGrpSpPr>
            <a:grpSpLocks/>
          </p:cNvGrpSpPr>
          <p:nvPr/>
        </p:nvGrpSpPr>
        <p:grpSpPr bwMode="auto">
          <a:xfrm>
            <a:off x="5943600" y="5107595"/>
            <a:ext cx="2951163" cy="831850"/>
            <a:chOff x="3744" y="3316"/>
            <a:chExt cx="1859" cy="524"/>
          </a:xfrm>
        </p:grpSpPr>
        <p:sp>
          <p:nvSpPr>
            <p:cNvPr id="22575" name="AutoShape 47"/>
            <p:cNvSpPr>
              <a:spLocks noChangeArrowheads="1"/>
            </p:cNvSpPr>
            <p:nvPr/>
          </p:nvSpPr>
          <p:spPr bwMode="auto">
            <a:xfrm>
              <a:off x="3744" y="3504"/>
              <a:ext cx="432" cy="144"/>
            </a:xfrm>
            <a:prstGeom prst="notchedRightArrow">
              <a:avLst>
                <a:gd name="adj1" fmla="val 50000"/>
                <a:gd name="adj2" fmla="val 75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76" name="Text Box 48"/>
            <p:cNvSpPr txBox="1">
              <a:spLocks noChangeArrowheads="1"/>
            </p:cNvSpPr>
            <p:nvPr/>
          </p:nvSpPr>
          <p:spPr bwMode="auto">
            <a:xfrm>
              <a:off x="4238" y="3316"/>
              <a:ext cx="1365" cy="524"/>
            </a:xfrm>
            <a:prstGeom prst="rect">
              <a:avLst/>
            </a:prstGeom>
            <a:solidFill>
              <a:schemeClr val="bg1"/>
            </a:solidFill>
            <a:ln w="9525">
              <a:solidFill>
                <a:schemeClr val="accent2"/>
              </a:solidFill>
              <a:miter lim="800000"/>
              <a:headEnd/>
              <a:tailEnd/>
            </a:ln>
            <a:effectLst>
              <a:outerShdw blurRad="63500" dist="107763" dir="2700000" algn="ctr" rotWithShape="0">
                <a:schemeClr val="bg2">
                  <a:alpha val="50000"/>
                </a:schemeClr>
              </a:outerShdw>
            </a:effectLst>
          </p:spPr>
          <p:txBody>
            <a:bodyPr wrap="none">
              <a:spAutoFit/>
            </a:bodyPr>
            <a:lstStyle/>
            <a:p>
              <a:r>
                <a:rPr lang="en-US" sz="2400"/>
                <a:t>Multi Particle</a:t>
              </a:r>
            </a:p>
            <a:p>
              <a:r>
                <a:rPr lang="en-US" sz="2400"/>
                <a:t>Process</a:t>
              </a:r>
            </a:p>
          </p:txBody>
        </p:sp>
      </p:grpSp>
      <p:grpSp>
        <p:nvGrpSpPr>
          <p:cNvPr id="22585" name="Group 57"/>
          <p:cNvGrpSpPr>
            <a:grpSpLocks/>
          </p:cNvGrpSpPr>
          <p:nvPr/>
        </p:nvGrpSpPr>
        <p:grpSpPr bwMode="auto">
          <a:xfrm>
            <a:off x="2590800" y="1110270"/>
            <a:ext cx="6477000" cy="1752600"/>
            <a:chOff x="1680" y="816"/>
            <a:chExt cx="4080" cy="1104"/>
          </a:xfrm>
        </p:grpSpPr>
        <p:sp>
          <p:nvSpPr>
            <p:cNvPr id="22577" name="Line 49"/>
            <p:cNvSpPr>
              <a:spLocks noChangeShapeType="1"/>
            </p:cNvSpPr>
            <p:nvPr/>
          </p:nvSpPr>
          <p:spPr bwMode="auto">
            <a:xfrm>
              <a:off x="1680" y="1680"/>
              <a:ext cx="960" cy="240"/>
            </a:xfrm>
            <a:prstGeom prst="line">
              <a:avLst/>
            </a:prstGeom>
            <a:noFill/>
            <a:ln w="5715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78" name="Line 50"/>
            <p:cNvSpPr>
              <a:spLocks noChangeShapeType="1"/>
            </p:cNvSpPr>
            <p:nvPr/>
          </p:nvSpPr>
          <p:spPr bwMode="auto">
            <a:xfrm flipV="1">
              <a:off x="1728" y="960"/>
              <a:ext cx="432" cy="672"/>
            </a:xfrm>
            <a:prstGeom prst="line">
              <a:avLst/>
            </a:prstGeom>
            <a:noFill/>
            <a:ln w="5715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aphicFrame>
          <p:nvGraphicFramePr>
            <p:cNvPr id="22582" name="Object 54"/>
            <p:cNvGraphicFramePr>
              <a:graphicFrameLocks noChangeAspect="1"/>
            </p:cNvGraphicFramePr>
            <p:nvPr/>
          </p:nvGraphicFramePr>
          <p:xfrm>
            <a:off x="3003" y="816"/>
            <a:ext cx="2757" cy="900"/>
          </p:xfrm>
          <a:graphic>
            <a:graphicData uri="http://schemas.openxmlformats.org/presentationml/2006/ole">
              <mc:AlternateContent xmlns:mc="http://schemas.openxmlformats.org/markup-compatibility/2006">
                <mc:Choice xmlns:v="urn:schemas-microsoft-com:vml" Requires="v">
                  <p:oleObj spid="_x0000_s32955" name="Equation" r:id="rId8" imgW="1473120" imgH="482400" progId="Equation.3">
                    <p:embed/>
                  </p:oleObj>
                </mc:Choice>
                <mc:Fallback>
                  <p:oleObj name="Equation" r:id="rId8" imgW="1473120" imgH="482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3" y="816"/>
                          <a:ext cx="2757" cy="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2583" name="Object 55"/>
            <p:cNvGraphicFramePr>
              <a:graphicFrameLocks noChangeAspect="1"/>
            </p:cNvGraphicFramePr>
            <p:nvPr/>
          </p:nvGraphicFramePr>
          <p:xfrm>
            <a:off x="2149" y="840"/>
            <a:ext cx="436" cy="336"/>
          </p:xfrm>
          <a:graphic>
            <a:graphicData uri="http://schemas.openxmlformats.org/presentationml/2006/ole">
              <mc:AlternateContent xmlns:mc="http://schemas.openxmlformats.org/markup-compatibility/2006">
                <mc:Choice xmlns:v="urn:schemas-microsoft-com:vml" Requires="v">
                  <p:oleObj spid="_x0000_s32956" name="Equation" r:id="rId10" imgW="279360" imgH="215640" progId="Equation.3">
                    <p:embed/>
                  </p:oleObj>
                </mc:Choice>
                <mc:Fallback>
                  <p:oleObj name="Equation" r:id="rId10" imgW="279360" imgH="2156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49" y="840"/>
                          <a:ext cx="436" cy="3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2584" name="Object 56"/>
            <p:cNvGraphicFramePr>
              <a:graphicFrameLocks noChangeAspect="1"/>
            </p:cNvGraphicFramePr>
            <p:nvPr/>
          </p:nvGraphicFramePr>
          <p:xfrm>
            <a:off x="2475" y="1584"/>
            <a:ext cx="456" cy="336"/>
          </p:xfrm>
          <a:graphic>
            <a:graphicData uri="http://schemas.openxmlformats.org/presentationml/2006/ole">
              <mc:AlternateContent xmlns:mc="http://schemas.openxmlformats.org/markup-compatibility/2006">
                <mc:Choice xmlns:v="urn:schemas-microsoft-com:vml" Requires="v">
                  <p:oleObj spid="_x0000_s32957" name="Equation" r:id="rId12" imgW="291960" imgH="215640" progId="Equation.3">
                    <p:embed/>
                  </p:oleObj>
                </mc:Choice>
                <mc:Fallback>
                  <p:oleObj name="Equation" r:id="rId12" imgW="291960" imgH="21564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75" y="1584"/>
                          <a:ext cx="456" cy="3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sp>
        <p:nvSpPr>
          <p:cNvPr id="22540" name="Line 12"/>
          <p:cNvSpPr>
            <a:spLocks noChangeShapeType="1"/>
          </p:cNvSpPr>
          <p:nvPr/>
        </p:nvSpPr>
        <p:spPr bwMode="auto">
          <a:xfrm flipV="1">
            <a:off x="228600" y="2548545"/>
            <a:ext cx="2324100" cy="219075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2604" name="Group 76"/>
          <p:cNvGrpSpPr>
            <a:grpSpLocks/>
          </p:cNvGrpSpPr>
          <p:nvPr/>
        </p:nvGrpSpPr>
        <p:grpSpPr bwMode="auto">
          <a:xfrm>
            <a:off x="2590800" y="1157895"/>
            <a:ext cx="5878513" cy="1428750"/>
            <a:chOff x="1632" y="816"/>
            <a:chExt cx="3703" cy="900"/>
          </a:xfrm>
        </p:grpSpPr>
        <p:graphicFrame>
          <p:nvGraphicFramePr>
            <p:cNvPr id="22531" name="Object 3"/>
            <p:cNvGraphicFramePr>
              <a:graphicFrameLocks noChangeAspect="1"/>
            </p:cNvGraphicFramePr>
            <p:nvPr/>
          </p:nvGraphicFramePr>
          <p:xfrm>
            <a:off x="3600" y="816"/>
            <a:ext cx="1735" cy="900"/>
          </p:xfrm>
          <a:graphic>
            <a:graphicData uri="http://schemas.openxmlformats.org/presentationml/2006/ole">
              <mc:AlternateContent xmlns:mc="http://schemas.openxmlformats.org/markup-compatibility/2006">
                <mc:Choice xmlns:v="urn:schemas-microsoft-com:vml" Requires="v">
                  <p:oleObj spid="_x0000_s32958" name="Equation" r:id="rId14" imgW="927000" imgH="482400" progId="Equation.3">
                    <p:embed/>
                  </p:oleObj>
                </mc:Choice>
                <mc:Fallback>
                  <p:oleObj name="Equation" r:id="rId14" imgW="927000" imgH="4824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00" y="816"/>
                          <a:ext cx="1735" cy="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2536" name="Line 8"/>
            <p:cNvSpPr>
              <a:spLocks noChangeShapeType="1"/>
            </p:cNvSpPr>
            <p:nvPr/>
          </p:nvSpPr>
          <p:spPr bwMode="auto">
            <a:xfrm flipV="1">
              <a:off x="1632" y="1231"/>
              <a:ext cx="1397" cy="425"/>
            </a:xfrm>
            <a:prstGeom prst="line">
              <a:avLst/>
            </a:prstGeom>
            <a:noFill/>
            <a:ln w="5715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22586" name="Object 58"/>
            <p:cNvGraphicFramePr>
              <a:graphicFrameLocks noChangeAspect="1"/>
            </p:cNvGraphicFramePr>
            <p:nvPr/>
          </p:nvGraphicFramePr>
          <p:xfrm>
            <a:off x="2583" y="960"/>
            <a:ext cx="364" cy="288"/>
          </p:xfrm>
          <a:graphic>
            <a:graphicData uri="http://schemas.openxmlformats.org/presentationml/2006/ole">
              <mc:AlternateContent xmlns:mc="http://schemas.openxmlformats.org/markup-compatibility/2006">
                <mc:Choice xmlns:v="urn:schemas-microsoft-com:vml" Requires="v">
                  <p:oleObj spid="_x0000_s32959" name="Equation" r:id="rId16" imgW="241200" imgH="190440" progId="Equation.3">
                    <p:embed/>
                  </p:oleObj>
                </mc:Choice>
                <mc:Fallback>
                  <p:oleObj name="Equation" r:id="rId16" imgW="241200" imgH="19044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83" y="960"/>
                          <a:ext cx="36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grpSp>
        <p:nvGrpSpPr>
          <p:cNvPr id="22606" name="Group 78"/>
          <p:cNvGrpSpPr>
            <a:grpSpLocks/>
          </p:cNvGrpSpPr>
          <p:nvPr/>
        </p:nvGrpSpPr>
        <p:grpSpPr bwMode="auto">
          <a:xfrm>
            <a:off x="1828800" y="2829533"/>
            <a:ext cx="3933825" cy="1995487"/>
            <a:chOff x="1152" y="1881"/>
            <a:chExt cx="2478" cy="1257"/>
          </a:xfrm>
        </p:grpSpPr>
        <p:pic>
          <p:nvPicPr>
            <p:cNvPr id="22555" name="Picture 27" descr="idl"/>
            <p:cNvPicPr>
              <a:picLocks noChangeAspect="1" noChangeArrowheads="1"/>
            </p:cNvPicPr>
            <p:nvPr/>
          </p:nvPicPr>
          <p:blipFill>
            <a:blip r:embed="rId18">
              <a:extLst>
                <a:ext uri="{28A0092B-C50C-407E-A947-70E740481C1C}">
                  <a14:useLocalDpi xmlns:a14="http://schemas.microsoft.com/office/drawing/2010/main" val="0"/>
                </a:ext>
              </a:extLst>
            </a:blip>
            <a:srcRect l="12158" t="6808" r="2736" b="14894"/>
            <a:stretch>
              <a:fillRect/>
            </a:stretch>
          </p:blipFill>
          <p:spPr bwMode="auto">
            <a:xfrm>
              <a:off x="1488" y="2112"/>
              <a:ext cx="1296" cy="85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556" name="Object 28"/>
            <p:cNvGraphicFramePr>
              <a:graphicFrameLocks noChangeAspect="1"/>
            </p:cNvGraphicFramePr>
            <p:nvPr/>
          </p:nvGraphicFramePr>
          <p:xfrm>
            <a:off x="2052" y="2946"/>
            <a:ext cx="167" cy="192"/>
          </p:xfrm>
          <a:graphic>
            <a:graphicData uri="http://schemas.openxmlformats.org/presentationml/2006/ole">
              <mc:AlternateContent xmlns:mc="http://schemas.openxmlformats.org/markup-compatibility/2006">
                <mc:Choice xmlns:v="urn:schemas-microsoft-com:vml" Requires="v">
                  <p:oleObj spid="_x0000_s32960" name="Equation" r:id="rId19" imgW="164880" imgH="190440" progId="Equation.3">
                    <p:embed/>
                  </p:oleObj>
                </mc:Choice>
                <mc:Fallback>
                  <p:oleObj name="Equation" r:id="rId19" imgW="164880" imgH="19044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52" y="2946"/>
                          <a:ext cx="167"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2559" name="Text Box 31"/>
            <p:cNvSpPr txBox="1">
              <a:spLocks noChangeArrowheads="1"/>
            </p:cNvSpPr>
            <p:nvPr/>
          </p:nvSpPr>
          <p:spPr bwMode="auto">
            <a:xfrm rot="-5400000">
              <a:off x="1124" y="2380"/>
              <a:ext cx="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ru-RU" sz="2400" i="1">
                  <a:latin typeface="Times New Roman" charset="0"/>
                </a:rPr>
                <a:t>ћ</a:t>
              </a:r>
              <a:r>
                <a:rPr lang="en-US" sz="2400" i="1">
                  <a:latin typeface="Symbol" charset="0"/>
                </a:rPr>
                <a:t>w</a:t>
              </a:r>
              <a:endParaRPr lang="ru-RU" sz="2400" i="1">
                <a:latin typeface="Symbol" charset="0"/>
              </a:endParaRPr>
            </a:p>
          </p:txBody>
        </p:sp>
        <p:sp>
          <p:nvSpPr>
            <p:cNvPr id="22564" name="Text Box 36"/>
            <p:cNvSpPr txBox="1">
              <a:spLocks noChangeArrowheads="1"/>
            </p:cNvSpPr>
            <p:nvPr/>
          </p:nvSpPr>
          <p:spPr bwMode="auto">
            <a:xfrm>
              <a:off x="2890" y="1881"/>
              <a:ext cx="67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latin typeface="Times New Roman" charset="0"/>
                </a:rPr>
                <a:t>Intensity</a:t>
              </a:r>
            </a:p>
          </p:txBody>
        </p:sp>
        <p:pic>
          <p:nvPicPr>
            <p:cNvPr id="22567" name="Picture 39" descr="idl"/>
            <p:cNvPicPr>
              <a:picLocks noChangeAspect="1" noChangeArrowheads="1"/>
            </p:cNvPicPr>
            <p:nvPr/>
          </p:nvPicPr>
          <p:blipFill>
            <a:blip r:embed="rId21">
              <a:extLst>
                <a:ext uri="{28A0092B-C50C-407E-A947-70E740481C1C}">
                  <a14:useLocalDpi xmlns:a14="http://schemas.microsoft.com/office/drawing/2010/main" val="0"/>
                </a:ext>
              </a:extLst>
            </a:blip>
            <a:srcRect l="11424" t="6389" r="3310" b="15997"/>
            <a:stretch>
              <a:fillRect/>
            </a:stretch>
          </p:blipFill>
          <p:spPr bwMode="auto">
            <a:xfrm rot="5400000">
              <a:off x="2807" y="2122"/>
              <a:ext cx="834" cy="813"/>
            </a:xfrm>
            <a:prstGeom prst="rect">
              <a:avLst/>
            </a:prstGeom>
            <a:noFill/>
            <a:extLst>
              <a:ext uri="{909E8E84-426E-40dd-AFC4-6F175D3DCCD1}">
                <a14:hiddenFill xmlns:a14="http://schemas.microsoft.com/office/drawing/2010/main">
                  <a:solidFill>
                    <a:srgbClr val="FFFFFF"/>
                  </a:solidFill>
                </a14:hiddenFill>
              </a:ext>
            </a:extLst>
          </p:spPr>
        </p:pic>
        <p:sp>
          <p:nvSpPr>
            <p:cNvPr id="22588" name="Line 60"/>
            <p:cNvSpPr>
              <a:spLocks noChangeShapeType="1"/>
            </p:cNvSpPr>
            <p:nvPr/>
          </p:nvSpPr>
          <p:spPr bwMode="auto">
            <a:xfrm flipH="1">
              <a:off x="2217" y="2283"/>
              <a:ext cx="615" cy="0"/>
            </a:xfrm>
            <a:prstGeom prst="line">
              <a:avLst/>
            </a:prstGeom>
            <a:noFill/>
            <a:ln w="28575">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89" name="Line 61"/>
            <p:cNvSpPr>
              <a:spLocks noChangeShapeType="1"/>
            </p:cNvSpPr>
            <p:nvPr/>
          </p:nvSpPr>
          <p:spPr bwMode="auto">
            <a:xfrm>
              <a:off x="2208" y="2142"/>
              <a:ext cx="0" cy="816"/>
            </a:xfrm>
            <a:prstGeom prst="line">
              <a:avLst/>
            </a:prstGeom>
            <a:noFill/>
            <a:ln w="28575">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2605" name="Group 77"/>
          <p:cNvGrpSpPr>
            <a:grpSpLocks/>
          </p:cNvGrpSpPr>
          <p:nvPr/>
        </p:nvGrpSpPr>
        <p:grpSpPr bwMode="auto">
          <a:xfrm>
            <a:off x="1828800" y="4566258"/>
            <a:ext cx="3962400" cy="2078037"/>
            <a:chOff x="1152" y="2975"/>
            <a:chExt cx="2496" cy="1309"/>
          </a:xfrm>
        </p:grpSpPr>
        <p:sp>
          <p:nvSpPr>
            <p:cNvPr id="22574" name="Text Box 46"/>
            <p:cNvSpPr txBox="1">
              <a:spLocks noChangeArrowheads="1"/>
            </p:cNvSpPr>
            <p:nvPr/>
          </p:nvSpPr>
          <p:spPr bwMode="auto">
            <a:xfrm>
              <a:off x="2880" y="2975"/>
              <a:ext cx="67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latin typeface="Times New Roman" charset="0"/>
                </a:rPr>
                <a:t>Intensity</a:t>
              </a:r>
            </a:p>
          </p:txBody>
        </p:sp>
        <p:grpSp>
          <p:nvGrpSpPr>
            <p:cNvPr id="22594" name="Group 66"/>
            <p:cNvGrpSpPr>
              <a:grpSpLocks/>
            </p:cNvGrpSpPr>
            <p:nvPr/>
          </p:nvGrpSpPr>
          <p:grpSpPr bwMode="auto">
            <a:xfrm>
              <a:off x="1152" y="3188"/>
              <a:ext cx="2496" cy="1096"/>
              <a:chOff x="1152" y="3188"/>
              <a:chExt cx="2496" cy="1096"/>
            </a:xfrm>
          </p:grpSpPr>
          <p:pic>
            <p:nvPicPr>
              <p:cNvPr id="22570" name="Picture 42" descr="idl"/>
              <p:cNvPicPr>
                <a:picLocks noChangeAspect="1" noChangeArrowheads="1"/>
              </p:cNvPicPr>
              <p:nvPr/>
            </p:nvPicPr>
            <p:blipFill>
              <a:blip r:embed="rId22">
                <a:extLst>
                  <a:ext uri="{28A0092B-C50C-407E-A947-70E740481C1C}">
                    <a14:useLocalDpi xmlns:a14="http://schemas.microsoft.com/office/drawing/2010/main" val="0"/>
                  </a:ext>
                </a:extLst>
              </a:blip>
              <a:srcRect l="11247" t="7875" r="3865" b="16078"/>
              <a:stretch>
                <a:fillRect/>
              </a:stretch>
            </p:blipFill>
            <p:spPr bwMode="auto">
              <a:xfrm>
                <a:off x="1458" y="3206"/>
                <a:ext cx="1344" cy="8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571" name="Object 43"/>
              <p:cNvGraphicFramePr>
                <a:graphicFrameLocks noChangeAspect="1"/>
              </p:cNvGraphicFramePr>
              <p:nvPr/>
            </p:nvGraphicFramePr>
            <p:xfrm>
              <a:off x="2052" y="4092"/>
              <a:ext cx="167" cy="192"/>
            </p:xfrm>
            <a:graphic>
              <a:graphicData uri="http://schemas.openxmlformats.org/presentationml/2006/ole">
                <mc:AlternateContent xmlns:mc="http://schemas.openxmlformats.org/markup-compatibility/2006">
                  <mc:Choice xmlns:v="urn:schemas-microsoft-com:vml" Requires="v">
                    <p:oleObj spid="_x0000_s32961" name="Equation" r:id="rId23" imgW="164880" imgH="190440" progId="Equation.DSMT4">
                      <p:embed/>
                    </p:oleObj>
                  </mc:Choice>
                  <mc:Fallback>
                    <p:oleObj name="Equation" r:id="rId23" imgW="164880" imgH="19044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52" y="4092"/>
                            <a:ext cx="167"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2572" name="Text Box 44"/>
              <p:cNvSpPr txBox="1">
                <a:spLocks noChangeArrowheads="1"/>
              </p:cNvSpPr>
              <p:nvPr/>
            </p:nvSpPr>
            <p:spPr bwMode="auto">
              <a:xfrm rot="-5400000">
                <a:off x="1124" y="3524"/>
                <a:ext cx="3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ru-RU" sz="2400" i="1">
                    <a:latin typeface="Times New Roman" charset="0"/>
                  </a:rPr>
                  <a:t>ћ</a:t>
                </a:r>
                <a:r>
                  <a:rPr lang="en-US" sz="2400" i="1">
                    <a:latin typeface="Symbol" charset="0"/>
                  </a:rPr>
                  <a:t>w</a:t>
                </a:r>
                <a:endParaRPr lang="ru-RU" sz="2400" i="1">
                  <a:latin typeface="Symbol" charset="0"/>
                </a:endParaRPr>
              </a:p>
            </p:txBody>
          </p:sp>
          <p:sp>
            <p:nvSpPr>
              <p:cNvPr id="22590" name="Line 62"/>
              <p:cNvSpPr>
                <a:spLocks noChangeShapeType="1"/>
              </p:cNvSpPr>
              <p:nvPr/>
            </p:nvSpPr>
            <p:spPr bwMode="auto">
              <a:xfrm flipH="1">
                <a:off x="2457" y="3561"/>
                <a:ext cx="393" cy="0"/>
              </a:xfrm>
              <a:prstGeom prst="line">
                <a:avLst/>
              </a:prstGeom>
              <a:noFill/>
              <a:ln w="28575">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91" name="Line 63"/>
              <p:cNvSpPr>
                <a:spLocks noChangeShapeType="1"/>
              </p:cNvSpPr>
              <p:nvPr/>
            </p:nvSpPr>
            <p:spPr bwMode="auto">
              <a:xfrm flipH="1">
                <a:off x="2505" y="3711"/>
                <a:ext cx="336" cy="0"/>
              </a:xfrm>
              <a:prstGeom prst="line">
                <a:avLst/>
              </a:prstGeom>
              <a:noFill/>
              <a:ln w="28575">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22592" name="Picture 64" descr="idl"/>
              <p:cNvPicPr>
                <a:picLocks noChangeAspect="1" noChangeArrowheads="1"/>
              </p:cNvPicPr>
              <p:nvPr/>
            </p:nvPicPr>
            <p:blipFill>
              <a:blip r:embed="rId24">
                <a:extLst>
                  <a:ext uri="{28A0092B-C50C-407E-A947-70E740481C1C}">
                    <a14:useLocalDpi xmlns:a14="http://schemas.microsoft.com/office/drawing/2010/main" val="0"/>
                  </a:ext>
                </a:extLst>
              </a:blip>
              <a:srcRect l="11775" t="7137" r="3691" b="15750"/>
              <a:stretch>
                <a:fillRect/>
              </a:stretch>
            </p:blipFill>
            <p:spPr bwMode="auto">
              <a:xfrm rot="5400000" flipH="1">
                <a:off x="2806" y="3214"/>
                <a:ext cx="868" cy="816"/>
              </a:xfrm>
              <a:prstGeom prst="rect">
                <a:avLst/>
              </a:prstGeom>
              <a:noFill/>
              <a:extLst>
                <a:ext uri="{909E8E84-426E-40dd-AFC4-6F175D3DCCD1}">
                  <a14:hiddenFill xmlns:a14="http://schemas.microsoft.com/office/drawing/2010/main">
                    <a:solidFill>
                      <a:srgbClr val="FFFFFF"/>
                    </a:solidFill>
                  </a14:hiddenFill>
                </a:ext>
              </a:extLst>
            </p:spPr>
          </p:pic>
          <p:sp>
            <p:nvSpPr>
              <p:cNvPr id="22593" name="Line 65"/>
              <p:cNvSpPr>
                <a:spLocks noChangeShapeType="1"/>
              </p:cNvSpPr>
              <p:nvPr/>
            </p:nvSpPr>
            <p:spPr bwMode="auto">
              <a:xfrm flipV="1">
                <a:off x="2478" y="3216"/>
                <a:ext cx="0" cy="864"/>
              </a:xfrm>
              <a:prstGeom prst="line">
                <a:avLst/>
              </a:prstGeom>
              <a:noFill/>
              <a:ln w="28575">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sp>
        <p:nvSpPr>
          <p:cNvPr id="22538" name="AutoShape 10"/>
          <p:cNvSpPr>
            <a:spLocks noChangeAspect="1" noChangeArrowheads="1"/>
          </p:cNvSpPr>
          <p:nvPr/>
        </p:nvSpPr>
        <p:spPr bwMode="auto">
          <a:xfrm>
            <a:off x="2446338" y="2358045"/>
            <a:ext cx="320675" cy="277813"/>
          </a:xfrm>
          <a:prstGeom prst="hexagon">
            <a:avLst>
              <a:gd name="adj" fmla="val 28857"/>
              <a:gd name="vf" fmla="val 115470"/>
            </a:avLst>
          </a:prstGeom>
          <a:gradFill rotWithShape="0">
            <a:gsLst>
              <a:gs pos="0">
                <a:srgbClr val="0000CC"/>
              </a:gs>
              <a:gs pos="100000">
                <a:srgbClr val="6699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470787976"/>
      </p:ext>
    </p:extLst>
  </p:cSld>
  <p:clrMapOvr>
    <a:masterClrMapping/>
  </p:clrMapOvr>
  <p:transition xmlns:p14="http://schemas.microsoft.com/office/powerpoint/2010/main" advTm="43824"/>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604"/>
                                        </p:tgtEl>
                                        <p:attrNameLst>
                                          <p:attrName>style.visibility</p:attrName>
                                        </p:attrNameLst>
                                      </p:cBhvr>
                                      <p:to>
                                        <p:strVal val="visible"/>
                                      </p:to>
                                    </p:set>
                                    <p:animEffect transition="in" filter="dissolve">
                                      <p:cBhvr>
                                        <p:cTn id="7" dur="500"/>
                                        <p:tgtEl>
                                          <p:spTgt spid="22604"/>
                                        </p:tgtEl>
                                      </p:cBhvr>
                                    </p:animEffect>
                                  </p:childTnLst>
                                </p:cTn>
                              </p:par>
                              <p:par>
                                <p:cTn id="8" presetID="9" presetClass="entr" presetSubtype="0" fill="hold" nodeType="withEffect">
                                  <p:stCondLst>
                                    <p:cond delay="0"/>
                                  </p:stCondLst>
                                  <p:childTnLst>
                                    <p:set>
                                      <p:cBhvr>
                                        <p:cTn id="9" dur="1" fill="hold">
                                          <p:stCondLst>
                                            <p:cond delay="0"/>
                                          </p:stCondLst>
                                        </p:cTn>
                                        <p:tgtEl>
                                          <p:spTgt spid="22606"/>
                                        </p:tgtEl>
                                        <p:attrNameLst>
                                          <p:attrName>style.visibility</p:attrName>
                                        </p:attrNameLst>
                                      </p:cBhvr>
                                      <p:to>
                                        <p:strVal val="visible"/>
                                      </p:to>
                                    </p:set>
                                    <p:animEffect transition="in" filter="dissolve">
                                      <p:cBhvr>
                                        <p:cTn id="10" dur="500"/>
                                        <p:tgtEl>
                                          <p:spTgt spid="22606"/>
                                        </p:tgtEl>
                                      </p:cBhvr>
                                    </p:animEffect>
                                  </p:childTnLst>
                                </p:cTn>
                              </p:par>
                              <p:par>
                                <p:cTn id="11" presetID="9" presetClass="entr" presetSubtype="0" fill="hold" nodeType="withEffect">
                                  <p:stCondLst>
                                    <p:cond delay="0"/>
                                  </p:stCondLst>
                                  <p:childTnLst>
                                    <p:set>
                                      <p:cBhvr>
                                        <p:cTn id="12" dur="1" fill="hold">
                                          <p:stCondLst>
                                            <p:cond delay="0"/>
                                          </p:stCondLst>
                                        </p:cTn>
                                        <p:tgtEl>
                                          <p:spTgt spid="22599"/>
                                        </p:tgtEl>
                                        <p:attrNameLst>
                                          <p:attrName>style.visibility</p:attrName>
                                        </p:attrNameLst>
                                      </p:cBhvr>
                                      <p:to>
                                        <p:strVal val="visible"/>
                                      </p:to>
                                    </p:set>
                                    <p:animEffect transition="in" filter="dissolve">
                                      <p:cBhvr>
                                        <p:cTn id="13" dur="500"/>
                                        <p:tgtEl>
                                          <p:spTgt spid="2259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xit" presetSubtype="0" fill="hold" nodeType="clickEffect">
                                  <p:stCondLst>
                                    <p:cond delay="0"/>
                                  </p:stCondLst>
                                  <p:childTnLst>
                                    <p:animEffect transition="out" filter="dissolve">
                                      <p:cBhvr>
                                        <p:cTn id="17" dur="500"/>
                                        <p:tgtEl>
                                          <p:spTgt spid="22604"/>
                                        </p:tgtEl>
                                      </p:cBhvr>
                                    </p:animEffect>
                                    <p:set>
                                      <p:cBhvr>
                                        <p:cTn id="18" dur="1" fill="hold">
                                          <p:stCondLst>
                                            <p:cond delay="499"/>
                                          </p:stCondLst>
                                        </p:cTn>
                                        <p:tgtEl>
                                          <p:spTgt spid="22604"/>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22606"/>
                                        </p:tgtEl>
                                      </p:cBhvr>
                                    </p:animEffect>
                                    <p:set>
                                      <p:cBhvr>
                                        <p:cTn id="21" dur="1" fill="hold">
                                          <p:stCondLst>
                                            <p:cond delay="499"/>
                                          </p:stCondLst>
                                        </p:cTn>
                                        <p:tgtEl>
                                          <p:spTgt spid="22606"/>
                                        </p:tgtEl>
                                        <p:attrNameLst>
                                          <p:attrName>style.visibility</p:attrName>
                                        </p:attrNameLst>
                                      </p:cBhvr>
                                      <p:to>
                                        <p:strVal val="hidden"/>
                                      </p:to>
                                    </p:set>
                                  </p:childTnLst>
                                </p:cTn>
                              </p:par>
                              <p:par>
                                <p:cTn id="22" presetID="9" presetClass="exit" presetSubtype="0" fill="hold" nodeType="withEffect">
                                  <p:stCondLst>
                                    <p:cond delay="0"/>
                                  </p:stCondLst>
                                  <p:childTnLst>
                                    <p:animEffect transition="out" filter="dissolve">
                                      <p:cBhvr>
                                        <p:cTn id="23" dur="500"/>
                                        <p:tgtEl>
                                          <p:spTgt spid="22599"/>
                                        </p:tgtEl>
                                      </p:cBhvr>
                                    </p:animEffect>
                                    <p:set>
                                      <p:cBhvr>
                                        <p:cTn id="24" dur="1" fill="hold">
                                          <p:stCondLst>
                                            <p:cond delay="499"/>
                                          </p:stCondLst>
                                        </p:cTn>
                                        <p:tgtEl>
                                          <p:spTgt spid="22599"/>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22585"/>
                                        </p:tgtEl>
                                        <p:attrNameLst>
                                          <p:attrName>style.visibility</p:attrName>
                                        </p:attrNameLst>
                                      </p:cBhvr>
                                      <p:to>
                                        <p:strVal val="visible"/>
                                      </p:to>
                                    </p:set>
                                    <p:animEffect transition="in" filter="dissolve">
                                      <p:cBhvr>
                                        <p:cTn id="27" dur="500"/>
                                        <p:tgtEl>
                                          <p:spTgt spid="22585"/>
                                        </p:tgtEl>
                                      </p:cBhvr>
                                    </p:animEffect>
                                  </p:childTnLst>
                                </p:cTn>
                              </p:par>
                              <p:par>
                                <p:cTn id="28" presetID="9" presetClass="entr" presetSubtype="0" fill="hold" nodeType="withEffect">
                                  <p:stCondLst>
                                    <p:cond delay="0"/>
                                  </p:stCondLst>
                                  <p:childTnLst>
                                    <p:set>
                                      <p:cBhvr>
                                        <p:cTn id="29" dur="1" fill="hold">
                                          <p:stCondLst>
                                            <p:cond delay="0"/>
                                          </p:stCondLst>
                                        </p:cTn>
                                        <p:tgtEl>
                                          <p:spTgt spid="22605"/>
                                        </p:tgtEl>
                                        <p:attrNameLst>
                                          <p:attrName>style.visibility</p:attrName>
                                        </p:attrNameLst>
                                      </p:cBhvr>
                                      <p:to>
                                        <p:strVal val="visible"/>
                                      </p:to>
                                    </p:set>
                                    <p:animEffect transition="in" filter="dissolve">
                                      <p:cBhvr>
                                        <p:cTn id="30" dur="500"/>
                                        <p:tgtEl>
                                          <p:spTgt spid="22605"/>
                                        </p:tgtEl>
                                      </p:cBhvr>
                                    </p:animEffect>
                                  </p:childTnLst>
                                </p:cTn>
                              </p:par>
                              <p:par>
                                <p:cTn id="31" presetID="9" presetClass="entr" presetSubtype="0" fill="hold" nodeType="withEffect">
                                  <p:stCondLst>
                                    <p:cond delay="0"/>
                                  </p:stCondLst>
                                  <p:childTnLst>
                                    <p:set>
                                      <p:cBhvr>
                                        <p:cTn id="32" dur="1" fill="hold">
                                          <p:stCondLst>
                                            <p:cond delay="0"/>
                                          </p:stCondLst>
                                        </p:cTn>
                                        <p:tgtEl>
                                          <p:spTgt spid="22600"/>
                                        </p:tgtEl>
                                        <p:attrNameLst>
                                          <p:attrName>style.visibility</p:attrName>
                                        </p:attrNameLst>
                                      </p:cBhvr>
                                      <p:to>
                                        <p:strVal val="visible"/>
                                      </p:to>
                                    </p:set>
                                    <p:animEffect transition="in" filter="dissolve">
                                      <p:cBhvr>
                                        <p:cTn id="33" dur="500"/>
                                        <p:tgtEl>
                                          <p:spTgt spid="2260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22599"/>
                                        </p:tgtEl>
                                        <p:attrNameLst>
                                          <p:attrName>style.visibility</p:attrName>
                                        </p:attrNameLst>
                                      </p:cBhvr>
                                      <p:to>
                                        <p:strVal val="visible"/>
                                      </p:to>
                                    </p:set>
                                    <p:animEffect transition="in" filter="dissolve">
                                      <p:cBhvr>
                                        <p:cTn id="38" dur="500"/>
                                        <p:tgtEl>
                                          <p:spTgt spid="22599"/>
                                        </p:tgtEl>
                                      </p:cBhvr>
                                    </p:animEffect>
                                  </p:childTnLst>
                                </p:cTn>
                              </p:par>
                              <p:par>
                                <p:cTn id="39" presetID="9" presetClass="entr" presetSubtype="0" fill="hold" nodeType="withEffect">
                                  <p:stCondLst>
                                    <p:cond delay="0"/>
                                  </p:stCondLst>
                                  <p:childTnLst>
                                    <p:set>
                                      <p:cBhvr>
                                        <p:cTn id="40" dur="1" fill="hold">
                                          <p:stCondLst>
                                            <p:cond delay="0"/>
                                          </p:stCondLst>
                                        </p:cTn>
                                        <p:tgtEl>
                                          <p:spTgt spid="22606"/>
                                        </p:tgtEl>
                                        <p:attrNameLst>
                                          <p:attrName>style.visibility</p:attrName>
                                        </p:attrNameLst>
                                      </p:cBhvr>
                                      <p:to>
                                        <p:strVal val="visible"/>
                                      </p:to>
                                    </p:set>
                                    <p:animEffect transition="in" filter="dissolve">
                                      <p:cBhvr>
                                        <p:cTn id="41" dur="500"/>
                                        <p:tgtEl>
                                          <p:spTgt spid="22606"/>
                                        </p:tgtEl>
                                      </p:cBhvr>
                                    </p:animEffect>
                                  </p:childTnLst>
                                </p:cTn>
                              </p:par>
                              <p:par>
                                <p:cTn id="42" presetID="9" presetClass="exit" presetSubtype="0" fill="hold" nodeType="withEffect">
                                  <p:stCondLst>
                                    <p:cond delay="0"/>
                                  </p:stCondLst>
                                  <p:childTnLst>
                                    <p:animEffect transition="out" filter="dissolve">
                                      <p:cBhvr>
                                        <p:cTn id="43" dur="500"/>
                                        <p:tgtEl>
                                          <p:spTgt spid="22585"/>
                                        </p:tgtEl>
                                      </p:cBhvr>
                                    </p:animEffect>
                                    <p:set>
                                      <p:cBhvr>
                                        <p:cTn id="44" dur="1" fill="hold">
                                          <p:stCondLst>
                                            <p:cond delay="499"/>
                                          </p:stCondLst>
                                        </p:cTn>
                                        <p:tgtEl>
                                          <p:spTgt spid="225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ChangeArrowheads="1"/>
          </p:cNvSpPr>
          <p:nvPr>
            <p:ph type="title"/>
          </p:nvPr>
        </p:nvSpPr>
        <p:spPr>
          <a:xfrm>
            <a:off x="422272" y="-148750"/>
            <a:ext cx="8229600" cy="1143000"/>
          </a:xfrm>
        </p:spPr>
        <p:txBody>
          <a:bodyPr>
            <a:normAutofit fontScale="90000"/>
          </a:bodyPr>
          <a:lstStyle/>
          <a:p>
            <a:r>
              <a:rPr lang="en-US" dirty="0"/>
              <a:t>Disintegration of a spin </a:t>
            </a:r>
            <a:r>
              <a:rPr lang="en-US" dirty="0" smtClean="0"/>
              <a:t>flip in 1D</a:t>
            </a:r>
            <a:endParaRPr lang="en-US" dirty="0"/>
          </a:p>
        </p:txBody>
      </p:sp>
      <p:sp>
        <p:nvSpPr>
          <p:cNvPr id="651267" name="AutoShape 3"/>
          <p:cNvSpPr>
            <a:spLocks noChangeAspect="1" noChangeArrowheads="1"/>
          </p:cNvSpPr>
          <p:nvPr/>
        </p:nvSpPr>
        <p:spPr bwMode="auto">
          <a:xfrm>
            <a:off x="152400" y="1143000"/>
            <a:ext cx="5486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651268" name="Group 4"/>
          <p:cNvGrpSpPr>
            <a:grpSpLocks/>
          </p:cNvGrpSpPr>
          <p:nvPr/>
        </p:nvGrpSpPr>
        <p:grpSpPr bwMode="auto">
          <a:xfrm>
            <a:off x="871538" y="1143000"/>
            <a:ext cx="7615237" cy="5095875"/>
            <a:chOff x="363" y="816"/>
            <a:chExt cx="3189" cy="2190"/>
          </a:xfrm>
        </p:grpSpPr>
        <p:sp>
          <p:nvSpPr>
            <p:cNvPr id="651269" name="Line 5"/>
            <p:cNvSpPr>
              <a:spLocks noChangeShapeType="1"/>
            </p:cNvSpPr>
            <p:nvPr/>
          </p:nvSpPr>
          <p:spPr bwMode="auto">
            <a:xfrm flipV="1">
              <a:off x="556" y="924"/>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70" name="Line 6"/>
            <p:cNvSpPr>
              <a:spLocks noChangeShapeType="1"/>
            </p:cNvSpPr>
            <p:nvPr/>
          </p:nvSpPr>
          <p:spPr bwMode="auto">
            <a:xfrm flipV="1">
              <a:off x="754" y="924"/>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71" name="Line 7"/>
            <p:cNvSpPr>
              <a:spLocks noChangeShapeType="1"/>
            </p:cNvSpPr>
            <p:nvPr/>
          </p:nvSpPr>
          <p:spPr bwMode="auto">
            <a:xfrm flipV="1">
              <a:off x="956" y="924"/>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72" name="Line 8"/>
            <p:cNvSpPr>
              <a:spLocks noChangeShapeType="1"/>
            </p:cNvSpPr>
            <p:nvPr/>
          </p:nvSpPr>
          <p:spPr bwMode="auto">
            <a:xfrm flipV="1">
              <a:off x="1154" y="924"/>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73" name="Line 9"/>
            <p:cNvSpPr>
              <a:spLocks noChangeShapeType="1"/>
            </p:cNvSpPr>
            <p:nvPr/>
          </p:nvSpPr>
          <p:spPr bwMode="auto">
            <a:xfrm flipV="1">
              <a:off x="1352" y="924"/>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74" name="Line 10"/>
            <p:cNvSpPr>
              <a:spLocks noChangeShapeType="1"/>
            </p:cNvSpPr>
            <p:nvPr/>
          </p:nvSpPr>
          <p:spPr bwMode="auto">
            <a:xfrm flipV="1">
              <a:off x="1549" y="924"/>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75" name="Line 11"/>
            <p:cNvSpPr>
              <a:spLocks noChangeShapeType="1"/>
            </p:cNvSpPr>
            <p:nvPr/>
          </p:nvSpPr>
          <p:spPr bwMode="auto">
            <a:xfrm flipV="1">
              <a:off x="1752" y="924"/>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76" name="Line 12"/>
            <p:cNvSpPr>
              <a:spLocks noChangeShapeType="1"/>
            </p:cNvSpPr>
            <p:nvPr/>
          </p:nvSpPr>
          <p:spPr bwMode="auto">
            <a:xfrm flipV="1">
              <a:off x="1949" y="924"/>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77" name="Line 13"/>
            <p:cNvSpPr>
              <a:spLocks noChangeShapeType="1"/>
            </p:cNvSpPr>
            <p:nvPr/>
          </p:nvSpPr>
          <p:spPr bwMode="auto">
            <a:xfrm flipV="1">
              <a:off x="2152" y="924"/>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78" name="Line 14"/>
            <p:cNvSpPr>
              <a:spLocks noChangeShapeType="1"/>
            </p:cNvSpPr>
            <p:nvPr/>
          </p:nvSpPr>
          <p:spPr bwMode="auto">
            <a:xfrm flipV="1">
              <a:off x="2349" y="924"/>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79" name="Line 15"/>
            <p:cNvSpPr>
              <a:spLocks noChangeShapeType="1"/>
            </p:cNvSpPr>
            <p:nvPr/>
          </p:nvSpPr>
          <p:spPr bwMode="auto">
            <a:xfrm flipV="1">
              <a:off x="2552" y="924"/>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80" name="Line 16"/>
            <p:cNvSpPr>
              <a:spLocks noChangeShapeType="1"/>
            </p:cNvSpPr>
            <p:nvPr/>
          </p:nvSpPr>
          <p:spPr bwMode="auto">
            <a:xfrm flipV="1">
              <a:off x="2749" y="924"/>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81" name="Line 17"/>
            <p:cNvSpPr>
              <a:spLocks noChangeShapeType="1"/>
            </p:cNvSpPr>
            <p:nvPr/>
          </p:nvSpPr>
          <p:spPr bwMode="auto">
            <a:xfrm flipV="1">
              <a:off x="2947" y="924"/>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82" name="Line 18"/>
            <p:cNvSpPr>
              <a:spLocks noChangeShapeType="1"/>
            </p:cNvSpPr>
            <p:nvPr/>
          </p:nvSpPr>
          <p:spPr bwMode="auto">
            <a:xfrm flipV="1">
              <a:off x="3145" y="924"/>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83" name="Line 19"/>
            <p:cNvSpPr>
              <a:spLocks noChangeShapeType="1"/>
            </p:cNvSpPr>
            <p:nvPr/>
          </p:nvSpPr>
          <p:spPr bwMode="auto">
            <a:xfrm flipV="1">
              <a:off x="3347" y="924"/>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84" name="Line 20"/>
            <p:cNvSpPr>
              <a:spLocks noChangeShapeType="1"/>
            </p:cNvSpPr>
            <p:nvPr/>
          </p:nvSpPr>
          <p:spPr bwMode="auto">
            <a:xfrm flipV="1">
              <a:off x="3545" y="924"/>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85" name="Line 21"/>
            <p:cNvSpPr>
              <a:spLocks noChangeShapeType="1"/>
            </p:cNvSpPr>
            <p:nvPr/>
          </p:nvSpPr>
          <p:spPr bwMode="auto">
            <a:xfrm flipV="1">
              <a:off x="363" y="925"/>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86" name="Line 22"/>
            <p:cNvSpPr>
              <a:spLocks noChangeShapeType="1"/>
            </p:cNvSpPr>
            <p:nvPr/>
          </p:nvSpPr>
          <p:spPr bwMode="auto">
            <a:xfrm>
              <a:off x="455" y="930"/>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87" name="Line 23"/>
            <p:cNvSpPr>
              <a:spLocks noChangeShapeType="1"/>
            </p:cNvSpPr>
            <p:nvPr/>
          </p:nvSpPr>
          <p:spPr bwMode="auto">
            <a:xfrm>
              <a:off x="653" y="930"/>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88" name="Line 24"/>
            <p:cNvSpPr>
              <a:spLocks noChangeShapeType="1"/>
            </p:cNvSpPr>
            <p:nvPr/>
          </p:nvSpPr>
          <p:spPr bwMode="auto">
            <a:xfrm>
              <a:off x="855" y="930"/>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89" name="Line 25"/>
            <p:cNvSpPr>
              <a:spLocks noChangeShapeType="1"/>
            </p:cNvSpPr>
            <p:nvPr/>
          </p:nvSpPr>
          <p:spPr bwMode="auto">
            <a:xfrm>
              <a:off x="1053" y="930"/>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90" name="Line 26"/>
            <p:cNvSpPr>
              <a:spLocks noChangeShapeType="1"/>
            </p:cNvSpPr>
            <p:nvPr/>
          </p:nvSpPr>
          <p:spPr bwMode="auto">
            <a:xfrm>
              <a:off x="1251" y="930"/>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91" name="Line 27"/>
            <p:cNvSpPr>
              <a:spLocks noChangeShapeType="1"/>
            </p:cNvSpPr>
            <p:nvPr/>
          </p:nvSpPr>
          <p:spPr bwMode="auto">
            <a:xfrm>
              <a:off x="1448" y="930"/>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92" name="Line 28"/>
            <p:cNvSpPr>
              <a:spLocks noChangeShapeType="1"/>
            </p:cNvSpPr>
            <p:nvPr/>
          </p:nvSpPr>
          <p:spPr bwMode="auto">
            <a:xfrm>
              <a:off x="1650" y="930"/>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93" name="Line 29"/>
            <p:cNvSpPr>
              <a:spLocks noChangeShapeType="1"/>
            </p:cNvSpPr>
            <p:nvPr/>
          </p:nvSpPr>
          <p:spPr bwMode="auto">
            <a:xfrm flipV="1">
              <a:off x="1848" y="930"/>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94" name="Line 30"/>
            <p:cNvSpPr>
              <a:spLocks noChangeShapeType="1"/>
            </p:cNvSpPr>
            <p:nvPr/>
          </p:nvSpPr>
          <p:spPr bwMode="auto">
            <a:xfrm>
              <a:off x="2050" y="930"/>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95" name="Line 31"/>
            <p:cNvSpPr>
              <a:spLocks noChangeShapeType="1"/>
            </p:cNvSpPr>
            <p:nvPr/>
          </p:nvSpPr>
          <p:spPr bwMode="auto">
            <a:xfrm>
              <a:off x="2248" y="930"/>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96" name="Line 32"/>
            <p:cNvSpPr>
              <a:spLocks noChangeShapeType="1"/>
            </p:cNvSpPr>
            <p:nvPr/>
          </p:nvSpPr>
          <p:spPr bwMode="auto">
            <a:xfrm>
              <a:off x="2451" y="930"/>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97" name="Line 33"/>
            <p:cNvSpPr>
              <a:spLocks noChangeShapeType="1"/>
            </p:cNvSpPr>
            <p:nvPr/>
          </p:nvSpPr>
          <p:spPr bwMode="auto">
            <a:xfrm>
              <a:off x="2648" y="930"/>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98" name="Line 34"/>
            <p:cNvSpPr>
              <a:spLocks noChangeShapeType="1"/>
            </p:cNvSpPr>
            <p:nvPr/>
          </p:nvSpPr>
          <p:spPr bwMode="auto">
            <a:xfrm>
              <a:off x="2846" y="930"/>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299" name="Line 35"/>
            <p:cNvSpPr>
              <a:spLocks noChangeShapeType="1"/>
            </p:cNvSpPr>
            <p:nvPr/>
          </p:nvSpPr>
          <p:spPr bwMode="auto">
            <a:xfrm>
              <a:off x="3044" y="930"/>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00" name="Line 36"/>
            <p:cNvSpPr>
              <a:spLocks noChangeShapeType="1"/>
            </p:cNvSpPr>
            <p:nvPr/>
          </p:nvSpPr>
          <p:spPr bwMode="auto">
            <a:xfrm>
              <a:off x="3246" y="930"/>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01" name="Line 37"/>
            <p:cNvSpPr>
              <a:spLocks noChangeShapeType="1"/>
            </p:cNvSpPr>
            <p:nvPr/>
          </p:nvSpPr>
          <p:spPr bwMode="auto">
            <a:xfrm>
              <a:off x="3444" y="930"/>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02" name="Oval 38"/>
            <p:cNvSpPr>
              <a:spLocks noChangeArrowheads="1"/>
            </p:cNvSpPr>
            <p:nvPr/>
          </p:nvSpPr>
          <p:spPr bwMode="auto">
            <a:xfrm>
              <a:off x="910" y="2430"/>
              <a:ext cx="193" cy="576"/>
            </a:xfrm>
            <a:prstGeom prst="ellipse">
              <a:avLst/>
            </a:prstGeom>
            <a:noFill/>
            <a:ln w="28575">
              <a:solidFill>
                <a:srgbClr val="008000"/>
              </a:solidFill>
              <a:round/>
              <a:headEnd/>
              <a:tailEnd/>
            </a:ln>
            <a:extLst>
              <a:ext uri="{909E8E84-426E-40dd-AFC4-6F175D3DCCD1}">
                <a14:hiddenFill xmlns:a14="http://schemas.microsoft.com/office/drawing/2010/main">
                  <a:solidFill>
                    <a:srgbClr val="BBE0E3"/>
                  </a:solidFill>
                </a14:hiddenFill>
              </a:ext>
            </a:extLst>
          </p:spPr>
          <p:txBody>
            <a:bodyPr anchor="ctr"/>
            <a:lstStyle/>
            <a:p>
              <a:endParaRPr lang="en-US"/>
            </a:p>
          </p:txBody>
        </p:sp>
        <p:sp>
          <p:nvSpPr>
            <p:cNvPr id="651303" name="Line 39"/>
            <p:cNvSpPr>
              <a:spLocks noChangeShapeType="1"/>
            </p:cNvSpPr>
            <p:nvPr/>
          </p:nvSpPr>
          <p:spPr bwMode="auto">
            <a:xfrm flipV="1">
              <a:off x="564" y="2535"/>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04" name="Line 40"/>
            <p:cNvSpPr>
              <a:spLocks noChangeShapeType="1"/>
            </p:cNvSpPr>
            <p:nvPr/>
          </p:nvSpPr>
          <p:spPr bwMode="auto">
            <a:xfrm flipV="1">
              <a:off x="761" y="2535"/>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05" name="Line 41"/>
            <p:cNvSpPr>
              <a:spLocks noChangeShapeType="1"/>
            </p:cNvSpPr>
            <p:nvPr/>
          </p:nvSpPr>
          <p:spPr bwMode="auto">
            <a:xfrm flipV="1">
              <a:off x="964" y="2535"/>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06" name="Line 42"/>
            <p:cNvSpPr>
              <a:spLocks noChangeShapeType="1"/>
            </p:cNvSpPr>
            <p:nvPr/>
          </p:nvSpPr>
          <p:spPr bwMode="auto">
            <a:xfrm>
              <a:off x="1161" y="2535"/>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07" name="Line 43"/>
            <p:cNvSpPr>
              <a:spLocks noChangeShapeType="1"/>
            </p:cNvSpPr>
            <p:nvPr/>
          </p:nvSpPr>
          <p:spPr bwMode="auto">
            <a:xfrm>
              <a:off x="1359" y="2535"/>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08" name="Line 44"/>
            <p:cNvSpPr>
              <a:spLocks noChangeShapeType="1"/>
            </p:cNvSpPr>
            <p:nvPr/>
          </p:nvSpPr>
          <p:spPr bwMode="auto">
            <a:xfrm>
              <a:off x="1556" y="2535"/>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09" name="Line 45"/>
            <p:cNvSpPr>
              <a:spLocks noChangeShapeType="1"/>
            </p:cNvSpPr>
            <p:nvPr/>
          </p:nvSpPr>
          <p:spPr bwMode="auto">
            <a:xfrm>
              <a:off x="1759" y="2535"/>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10" name="Line 46"/>
            <p:cNvSpPr>
              <a:spLocks noChangeShapeType="1"/>
            </p:cNvSpPr>
            <p:nvPr/>
          </p:nvSpPr>
          <p:spPr bwMode="auto">
            <a:xfrm>
              <a:off x="1956" y="2535"/>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11" name="Line 47"/>
            <p:cNvSpPr>
              <a:spLocks noChangeShapeType="1"/>
            </p:cNvSpPr>
            <p:nvPr/>
          </p:nvSpPr>
          <p:spPr bwMode="auto">
            <a:xfrm>
              <a:off x="2159" y="2535"/>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12" name="Line 48"/>
            <p:cNvSpPr>
              <a:spLocks noChangeShapeType="1"/>
            </p:cNvSpPr>
            <p:nvPr/>
          </p:nvSpPr>
          <p:spPr bwMode="auto">
            <a:xfrm>
              <a:off x="2357" y="2535"/>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13" name="Line 49"/>
            <p:cNvSpPr>
              <a:spLocks noChangeShapeType="1"/>
            </p:cNvSpPr>
            <p:nvPr/>
          </p:nvSpPr>
          <p:spPr bwMode="auto">
            <a:xfrm>
              <a:off x="2559" y="2535"/>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14" name="Line 50"/>
            <p:cNvSpPr>
              <a:spLocks noChangeShapeType="1"/>
            </p:cNvSpPr>
            <p:nvPr/>
          </p:nvSpPr>
          <p:spPr bwMode="auto">
            <a:xfrm flipV="1">
              <a:off x="2757" y="2535"/>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15" name="Line 51"/>
            <p:cNvSpPr>
              <a:spLocks noChangeShapeType="1"/>
            </p:cNvSpPr>
            <p:nvPr/>
          </p:nvSpPr>
          <p:spPr bwMode="auto">
            <a:xfrm flipV="1">
              <a:off x="2954" y="2535"/>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16" name="Line 52"/>
            <p:cNvSpPr>
              <a:spLocks noChangeShapeType="1"/>
            </p:cNvSpPr>
            <p:nvPr/>
          </p:nvSpPr>
          <p:spPr bwMode="auto">
            <a:xfrm flipV="1">
              <a:off x="3152" y="2535"/>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17" name="Line 53"/>
            <p:cNvSpPr>
              <a:spLocks noChangeShapeType="1"/>
            </p:cNvSpPr>
            <p:nvPr/>
          </p:nvSpPr>
          <p:spPr bwMode="auto">
            <a:xfrm flipV="1">
              <a:off x="3354" y="2535"/>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18" name="Line 54"/>
            <p:cNvSpPr>
              <a:spLocks noChangeShapeType="1"/>
            </p:cNvSpPr>
            <p:nvPr/>
          </p:nvSpPr>
          <p:spPr bwMode="auto">
            <a:xfrm flipV="1">
              <a:off x="3552" y="2535"/>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19" name="Line 55"/>
            <p:cNvSpPr>
              <a:spLocks noChangeShapeType="1"/>
            </p:cNvSpPr>
            <p:nvPr/>
          </p:nvSpPr>
          <p:spPr bwMode="auto">
            <a:xfrm flipV="1">
              <a:off x="370" y="2537"/>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20" name="Line 56"/>
            <p:cNvSpPr>
              <a:spLocks noChangeShapeType="1"/>
            </p:cNvSpPr>
            <p:nvPr/>
          </p:nvSpPr>
          <p:spPr bwMode="auto">
            <a:xfrm>
              <a:off x="462" y="2542"/>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21" name="Line 57"/>
            <p:cNvSpPr>
              <a:spLocks noChangeShapeType="1"/>
            </p:cNvSpPr>
            <p:nvPr/>
          </p:nvSpPr>
          <p:spPr bwMode="auto">
            <a:xfrm>
              <a:off x="660" y="2542"/>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22" name="Line 58"/>
            <p:cNvSpPr>
              <a:spLocks noChangeShapeType="1"/>
            </p:cNvSpPr>
            <p:nvPr/>
          </p:nvSpPr>
          <p:spPr bwMode="auto">
            <a:xfrm>
              <a:off x="862" y="2542"/>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23" name="Line 59"/>
            <p:cNvSpPr>
              <a:spLocks noChangeShapeType="1"/>
            </p:cNvSpPr>
            <p:nvPr/>
          </p:nvSpPr>
          <p:spPr bwMode="auto">
            <a:xfrm flipV="1">
              <a:off x="1060" y="2542"/>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24" name="Line 60"/>
            <p:cNvSpPr>
              <a:spLocks noChangeShapeType="1"/>
            </p:cNvSpPr>
            <p:nvPr/>
          </p:nvSpPr>
          <p:spPr bwMode="auto">
            <a:xfrm flipV="1">
              <a:off x="1258" y="2542"/>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25" name="Line 61"/>
            <p:cNvSpPr>
              <a:spLocks noChangeShapeType="1"/>
            </p:cNvSpPr>
            <p:nvPr/>
          </p:nvSpPr>
          <p:spPr bwMode="auto">
            <a:xfrm flipV="1">
              <a:off x="1455" y="2542"/>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26" name="Line 62"/>
            <p:cNvSpPr>
              <a:spLocks noChangeShapeType="1"/>
            </p:cNvSpPr>
            <p:nvPr/>
          </p:nvSpPr>
          <p:spPr bwMode="auto">
            <a:xfrm flipV="1">
              <a:off x="1658" y="2542"/>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27" name="Line 63"/>
            <p:cNvSpPr>
              <a:spLocks noChangeShapeType="1"/>
            </p:cNvSpPr>
            <p:nvPr/>
          </p:nvSpPr>
          <p:spPr bwMode="auto">
            <a:xfrm flipV="1">
              <a:off x="1855" y="2542"/>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28" name="Line 64"/>
            <p:cNvSpPr>
              <a:spLocks noChangeShapeType="1"/>
            </p:cNvSpPr>
            <p:nvPr/>
          </p:nvSpPr>
          <p:spPr bwMode="auto">
            <a:xfrm flipV="1">
              <a:off x="2058" y="2542"/>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29" name="Line 65"/>
            <p:cNvSpPr>
              <a:spLocks noChangeShapeType="1"/>
            </p:cNvSpPr>
            <p:nvPr/>
          </p:nvSpPr>
          <p:spPr bwMode="auto">
            <a:xfrm flipV="1">
              <a:off x="2255" y="2542"/>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30" name="Line 66"/>
            <p:cNvSpPr>
              <a:spLocks noChangeShapeType="1"/>
            </p:cNvSpPr>
            <p:nvPr/>
          </p:nvSpPr>
          <p:spPr bwMode="auto">
            <a:xfrm flipV="1">
              <a:off x="2458" y="2542"/>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31" name="Line 67"/>
            <p:cNvSpPr>
              <a:spLocks noChangeShapeType="1"/>
            </p:cNvSpPr>
            <p:nvPr/>
          </p:nvSpPr>
          <p:spPr bwMode="auto">
            <a:xfrm flipV="1">
              <a:off x="2655" y="2542"/>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32" name="Line 68"/>
            <p:cNvSpPr>
              <a:spLocks noChangeShapeType="1"/>
            </p:cNvSpPr>
            <p:nvPr/>
          </p:nvSpPr>
          <p:spPr bwMode="auto">
            <a:xfrm>
              <a:off x="2853" y="2542"/>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33" name="Line 69"/>
            <p:cNvSpPr>
              <a:spLocks noChangeShapeType="1"/>
            </p:cNvSpPr>
            <p:nvPr/>
          </p:nvSpPr>
          <p:spPr bwMode="auto">
            <a:xfrm>
              <a:off x="3051" y="2542"/>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34" name="Line 70"/>
            <p:cNvSpPr>
              <a:spLocks noChangeShapeType="1"/>
            </p:cNvSpPr>
            <p:nvPr/>
          </p:nvSpPr>
          <p:spPr bwMode="auto">
            <a:xfrm>
              <a:off x="3253" y="2542"/>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35" name="Line 71"/>
            <p:cNvSpPr>
              <a:spLocks noChangeShapeType="1"/>
            </p:cNvSpPr>
            <p:nvPr/>
          </p:nvSpPr>
          <p:spPr bwMode="auto">
            <a:xfrm>
              <a:off x="3451" y="2542"/>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36" name="Oval 72"/>
            <p:cNvSpPr>
              <a:spLocks noChangeArrowheads="1"/>
            </p:cNvSpPr>
            <p:nvPr/>
          </p:nvSpPr>
          <p:spPr bwMode="auto">
            <a:xfrm>
              <a:off x="2601" y="2430"/>
              <a:ext cx="194" cy="576"/>
            </a:xfrm>
            <a:prstGeom prst="ellipse">
              <a:avLst/>
            </a:prstGeom>
            <a:noFill/>
            <a:ln w="28575">
              <a:solidFill>
                <a:srgbClr val="008000"/>
              </a:solidFill>
              <a:round/>
              <a:headEnd/>
              <a:tailEnd/>
            </a:ln>
            <a:extLst>
              <a:ext uri="{909E8E84-426E-40dd-AFC4-6F175D3DCCD1}">
                <a14:hiddenFill xmlns:a14="http://schemas.microsoft.com/office/drawing/2010/main">
                  <a:solidFill>
                    <a:srgbClr val="BBE0E3"/>
                  </a:solidFill>
                </a14:hiddenFill>
              </a:ext>
            </a:extLst>
          </p:spPr>
          <p:txBody>
            <a:bodyPr anchor="ctr"/>
            <a:lstStyle/>
            <a:p>
              <a:endParaRPr lang="en-US"/>
            </a:p>
          </p:txBody>
        </p:sp>
        <p:sp>
          <p:nvSpPr>
            <p:cNvPr id="651337" name="Line 73"/>
            <p:cNvSpPr>
              <a:spLocks noChangeShapeType="1"/>
            </p:cNvSpPr>
            <p:nvPr/>
          </p:nvSpPr>
          <p:spPr bwMode="auto">
            <a:xfrm flipV="1">
              <a:off x="556" y="1729"/>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38" name="Line 74"/>
            <p:cNvSpPr>
              <a:spLocks noChangeShapeType="1"/>
            </p:cNvSpPr>
            <p:nvPr/>
          </p:nvSpPr>
          <p:spPr bwMode="auto">
            <a:xfrm flipV="1">
              <a:off x="754" y="1729"/>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39" name="Line 75"/>
            <p:cNvSpPr>
              <a:spLocks noChangeShapeType="1"/>
            </p:cNvSpPr>
            <p:nvPr/>
          </p:nvSpPr>
          <p:spPr bwMode="auto">
            <a:xfrm flipV="1">
              <a:off x="956" y="1729"/>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40" name="Line 76"/>
            <p:cNvSpPr>
              <a:spLocks noChangeShapeType="1"/>
            </p:cNvSpPr>
            <p:nvPr/>
          </p:nvSpPr>
          <p:spPr bwMode="auto">
            <a:xfrm flipV="1">
              <a:off x="1154" y="1729"/>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41" name="Line 77"/>
            <p:cNvSpPr>
              <a:spLocks noChangeShapeType="1"/>
            </p:cNvSpPr>
            <p:nvPr/>
          </p:nvSpPr>
          <p:spPr bwMode="auto">
            <a:xfrm flipV="1">
              <a:off x="1352" y="1729"/>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42" name="Line 78"/>
            <p:cNvSpPr>
              <a:spLocks noChangeShapeType="1"/>
            </p:cNvSpPr>
            <p:nvPr/>
          </p:nvSpPr>
          <p:spPr bwMode="auto">
            <a:xfrm>
              <a:off x="1549" y="1729"/>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43" name="Line 79"/>
            <p:cNvSpPr>
              <a:spLocks noChangeShapeType="1"/>
            </p:cNvSpPr>
            <p:nvPr/>
          </p:nvSpPr>
          <p:spPr bwMode="auto">
            <a:xfrm>
              <a:off x="1752" y="1729"/>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44" name="Line 80"/>
            <p:cNvSpPr>
              <a:spLocks noChangeShapeType="1"/>
            </p:cNvSpPr>
            <p:nvPr/>
          </p:nvSpPr>
          <p:spPr bwMode="auto">
            <a:xfrm>
              <a:off x="1949" y="1729"/>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45" name="Line 81"/>
            <p:cNvSpPr>
              <a:spLocks noChangeShapeType="1"/>
            </p:cNvSpPr>
            <p:nvPr/>
          </p:nvSpPr>
          <p:spPr bwMode="auto">
            <a:xfrm>
              <a:off x="2152" y="1729"/>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46" name="Line 82"/>
            <p:cNvSpPr>
              <a:spLocks noChangeShapeType="1"/>
            </p:cNvSpPr>
            <p:nvPr/>
          </p:nvSpPr>
          <p:spPr bwMode="auto">
            <a:xfrm flipV="1">
              <a:off x="2349" y="1729"/>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47" name="Line 83"/>
            <p:cNvSpPr>
              <a:spLocks noChangeShapeType="1"/>
            </p:cNvSpPr>
            <p:nvPr/>
          </p:nvSpPr>
          <p:spPr bwMode="auto">
            <a:xfrm flipV="1">
              <a:off x="2552" y="1729"/>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48" name="Line 84"/>
            <p:cNvSpPr>
              <a:spLocks noChangeShapeType="1"/>
            </p:cNvSpPr>
            <p:nvPr/>
          </p:nvSpPr>
          <p:spPr bwMode="auto">
            <a:xfrm flipV="1">
              <a:off x="2749" y="1729"/>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49" name="Line 85"/>
            <p:cNvSpPr>
              <a:spLocks noChangeShapeType="1"/>
            </p:cNvSpPr>
            <p:nvPr/>
          </p:nvSpPr>
          <p:spPr bwMode="auto">
            <a:xfrm flipV="1">
              <a:off x="2947" y="1729"/>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50" name="Line 86"/>
            <p:cNvSpPr>
              <a:spLocks noChangeShapeType="1"/>
            </p:cNvSpPr>
            <p:nvPr/>
          </p:nvSpPr>
          <p:spPr bwMode="auto">
            <a:xfrm flipV="1">
              <a:off x="3145" y="1729"/>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51" name="Line 87"/>
            <p:cNvSpPr>
              <a:spLocks noChangeShapeType="1"/>
            </p:cNvSpPr>
            <p:nvPr/>
          </p:nvSpPr>
          <p:spPr bwMode="auto">
            <a:xfrm flipV="1">
              <a:off x="3347" y="1729"/>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52" name="Line 88"/>
            <p:cNvSpPr>
              <a:spLocks noChangeShapeType="1"/>
            </p:cNvSpPr>
            <p:nvPr/>
          </p:nvSpPr>
          <p:spPr bwMode="auto">
            <a:xfrm flipV="1">
              <a:off x="3545" y="1729"/>
              <a:ext cx="0" cy="351"/>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53" name="Line 89"/>
            <p:cNvSpPr>
              <a:spLocks noChangeShapeType="1"/>
            </p:cNvSpPr>
            <p:nvPr/>
          </p:nvSpPr>
          <p:spPr bwMode="auto">
            <a:xfrm flipV="1">
              <a:off x="363" y="1731"/>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54" name="Line 90"/>
            <p:cNvSpPr>
              <a:spLocks noChangeShapeType="1"/>
            </p:cNvSpPr>
            <p:nvPr/>
          </p:nvSpPr>
          <p:spPr bwMode="auto">
            <a:xfrm>
              <a:off x="455" y="1736"/>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55" name="Line 91"/>
            <p:cNvSpPr>
              <a:spLocks noChangeShapeType="1"/>
            </p:cNvSpPr>
            <p:nvPr/>
          </p:nvSpPr>
          <p:spPr bwMode="auto">
            <a:xfrm>
              <a:off x="653" y="1736"/>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56" name="Line 92"/>
            <p:cNvSpPr>
              <a:spLocks noChangeShapeType="1"/>
            </p:cNvSpPr>
            <p:nvPr/>
          </p:nvSpPr>
          <p:spPr bwMode="auto">
            <a:xfrm>
              <a:off x="855" y="1736"/>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57" name="Line 93"/>
            <p:cNvSpPr>
              <a:spLocks noChangeShapeType="1"/>
            </p:cNvSpPr>
            <p:nvPr/>
          </p:nvSpPr>
          <p:spPr bwMode="auto">
            <a:xfrm>
              <a:off x="1053" y="1736"/>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58" name="Line 94"/>
            <p:cNvSpPr>
              <a:spLocks noChangeShapeType="1"/>
            </p:cNvSpPr>
            <p:nvPr/>
          </p:nvSpPr>
          <p:spPr bwMode="auto">
            <a:xfrm>
              <a:off x="1251" y="1736"/>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59" name="Line 95"/>
            <p:cNvSpPr>
              <a:spLocks noChangeShapeType="1"/>
            </p:cNvSpPr>
            <p:nvPr/>
          </p:nvSpPr>
          <p:spPr bwMode="auto">
            <a:xfrm flipV="1">
              <a:off x="1448" y="1736"/>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60" name="Line 96"/>
            <p:cNvSpPr>
              <a:spLocks noChangeShapeType="1"/>
            </p:cNvSpPr>
            <p:nvPr/>
          </p:nvSpPr>
          <p:spPr bwMode="auto">
            <a:xfrm flipV="1">
              <a:off x="1650" y="1736"/>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61" name="Line 97"/>
            <p:cNvSpPr>
              <a:spLocks noChangeShapeType="1"/>
            </p:cNvSpPr>
            <p:nvPr/>
          </p:nvSpPr>
          <p:spPr bwMode="auto">
            <a:xfrm flipV="1">
              <a:off x="1848" y="1736"/>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62" name="Line 98"/>
            <p:cNvSpPr>
              <a:spLocks noChangeShapeType="1"/>
            </p:cNvSpPr>
            <p:nvPr/>
          </p:nvSpPr>
          <p:spPr bwMode="auto">
            <a:xfrm flipV="1">
              <a:off x="2050" y="1736"/>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63" name="Line 99"/>
            <p:cNvSpPr>
              <a:spLocks noChangeShapeType="1"/>
            </p:cNvSpPr>
            <p:nvPr/>
          </p:nvSpPr>
          <p:spPr bwMode="auto">
            <a:xfrm flipV="1">
              <a:off x="2248" y="1736"/>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64" name="Line 100"/>
            <p:cNvSpPr>
              <a:spLocks noChangeShapeType="1"/>
            </p:cNvSpPr>
            <p:nvPr/>
          </p:nvSpPr>
          <p:spPr bwMode="auto">
            <a:xfrm>
              <a:off x="2451" y="1736"/>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65" name="Line 101"/>
            <p:cNvSpPr>
              <a:spLocks noChangeShapeType="1"/>
            </p:cNvSpPr>
            <p:nvPr/>
          </p:nvSpPr>
          <p:spPr bwMode="auto">
            <a:xfrm>
              <a:off x="2648" y="1736"/>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66" name="Line 102"/>
            <p:cNvSpPr>
              <a:spLocks noChangeShapeType="1"/>
            </p:cNvSpPr>
            <p:nvPr/>
          </p:nvSpPr>
          <p:spPr bwMode="auto">
            <a:xfrm>
              <a:off x="2846" y="1736"/>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67" name="Line 103"/>
            <p:cNvSpPr>
              <a:spLocks noChangeShapeType="1"/>
            </p:cNvSpPr>
            <p:nvPr/>
          </p:nvSpPr>
          <p:spPr bwMode="auto">
            <a:xfrm>
              <a:off x="3044" y="1736"/>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68" name="Line 104"/>
            <p:cNvSpPr>
              <a:spLocks noChangeShapeType="1"/>
            </p:cNvSpPr>
            <p:nvPr/>
          </p:nvSpPr>
          <p:spPr bwMode="auto">
            <a:xfrm>
              <a:off x="3246" y="1736"/>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69" name="Line 105"/>
            <p:cNvSpPr>
              <a:spLocks noChangeShapeType="1"/>
            </p:cNvSpPr>
            <p:nvPr/>
          </p:nvSpPr>
          <p:spPr bwMode="auto">
            <a:xfrm>
              <a:off x="3444" y="1736"/>
              <a:ext cx="0" cy="350"/>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1370" name="Oval 106"/>
            <p:cNvSpPr>
              <a:spLocks noChangeArrowheads="1"/>
            </p:cNvSpPr>
            <p:nvPr/>
          </p:nvSpPr>
          <p:spPr bwMode="auto">
            <a:xfrm>
              <a:off x="1305" y="1624"/>
              <a:ext cx="194" cy="576"/>
            </a:xfrm>
            <a:prstGeom prst="ellipse">
              <a:avLst/>
            </a:prstGeom>
            <a:noFill/>
            <a:ln w="28575">
              <a:solidFill>
                <a:srgbClr val="008000"/>
              </a:solidFill>
              <a:round/>
              <a:headEnd/>
              <a:tailEnd/>
            </a:ln>
            <a:extLst>
              <a:ext uri="{909E8E84-426E-40dd-AFC4-6F175D3DCCD1}">
                <a14:hiddenFill xmlns:a14="http://schemas.microsoft.com/office/drawing/2010/main">
                  <a:solidFill>
                    <a:srgbClr val="BBE0E3"/>
                  </a:solidFill>
                </a14:hiddenFill>
              </a:ext>
            </a:extLst>
          </p:spPr>
          <p:txBody>
            <a:bodyPr anchor="ctr"/>
            <a:lstStyle/>
            <a:p>
              <a:endParaRPr lang="en-US"/>
            </a:p>
          </p:txBody>
        </p:sp>
        <p:sp>
          <p:nvSpPr>
            <p:cNvPr id="651371" name="Oval 107"/>
            <p:cNvSpPr>
              <a:spLocks noChangeArrowheads="1"/>
            </p:cNvSpPr>
            <p:nvPr/>
          </p:nvSpPr>
          <p:spPr bwMode="auto">
            <a:xfrm>
              <a:off x="2202" y="1619"/>
              <a:ext cx="193" cy="576"/>
            </a:xfrm>
            <a:prstGeom prst="ellipse">
              <a:avLst/>
            </a:prstGeom>
            <a:noFill/>
            <a:ln w="28575">
              <a:solidFill>
                <a:srgbClr val="008000"/>
              </a:solidFill>
              <a:round/>
              <a:headEnd/>
              <a:tailEnd/>
            </a:ln>
            <a:extLst>
              <a:ext uri="{909E8E84-426E-40dd-AFC4-6F175D3DCCD1}">
                <a14:hiddenFill xmlns:a14="http://schemas.microsoft.com/office/drawing/2010/main">
                  <a:solidFill>
                    <a:srgbClr val="BBE0E3"/>
                  </a:solidFill>
                </a14:hiddenFill>
              </a:ext>
            </a:extLst>
          </p:spPr>
          <p:txBody>
            <a:bodyPr anchor="ctr"/>
            <a:lstStyle/>
            <a:p>
              <a:endParaRPr lang="en-US"/>
            </a:p>
          </p:txBody>
        </p:sp>
        <p:sp>
          <p:nvSpPr>
            <p:cNvPr id="651372" name="Oval 108"/>
            <p:cNvSpPr>
              <a:spLocks noChangeArrowheads="1"/>
            </p:cNvSpPr>
            <p:nvPr/>
          </p:nvSpPr>
          <p:spPr bwMode="auto">
            <a:xfrm>
              <a:off x="1705" y="816"/>
              <a:ext cx="193" cy="576"/>
            </a:xfrm>
            <a:prstGeom prst="ellipse">
              <a:avLst/>
            </a:prstGeom>
            <a:noFill/>
            <a:ln w="28575">
              <a:solidFill>
                <a:srgbClr val="008000"/>
              </a:solidFill>
              <a:round/>
              <a:headEnd/>
              <a:tailEnd/>
            </a:ln>
            <a:extLst>
              <a:ext uri="{909E8E84-426E-40dd-AFC4-6F175D3DCCD1}">
                <a14:hiddenFill xmlns:a14="http://schemas.microsoft.com/office/drawing/2010/main">
                  <a:solidFill>
                    <a:srgbClr val="BBE0E3"/>
                  </a:solidFill>
                </a14:hiddenFill>
              </a:ext>
            </a:extLst>
          </p:spPr>
          <p:txBody>
            <a:bodyPr anchor="ctr"/>
            <a:lstStyle/>
            <a:p>
              <a:endParaRPr lang="en-US"/>
            </a:p>
          </p:txBody>
        </p:sp>
        <p:sp>
          <p:nvSpPr>
            <p:cNvPr id="651373" name="Oval 109"/>
            <p:cNvSpPr>
              <a:spLocks noChangeArrowheads="1"/>
            </p:cNvSpPr>
            <p:nvPr/>
          </p:nvSpPr>
          <p:spPr bwMode="auto">
            <a:xfrm>
              <a:off x="1812" y="824"/>
              <a:ext cx="193" cy="576"/>
            </a:xfrm>
            <a:prstGeom prst="ellipse">
              <a:avLst/>
            </a:prstGeom>
            <a:noFill/>
            <a:ln w="28575">
              <a:solidFill>
                <a:srgbClr val="008000"/>
              </a:solidFill>
              <a:round/>
              <a:headEnd/>
              <a:tailEnd/>
            </a:ln>
            <a:extLst>
              <a:ext uri="{909E8E84-426E-40dd-AFC4-6F175D3DCCD1}">
                <a14:hiddenFill xmlns:a14="http://schemas.microsoft.com/office/drawing/2010/main">
                  <a:solidFill>
                    <a:srgbClr val="BBE0E3"/>
                  </a:solidFill>
                </a14:hiddenFill>
              </a:ext>
            </a:extLst>
          </p:spPr>
          <p:txBody>
            <a:bodyPr anchor="ctr"/>
            <a:lstStyle/>
            <a:p>
              <a:endParaRPr lang="en-US"/>
            </a:p>
          </p:txBody>
        </p:sp>
        <p:sp>
          <p:nvSpPr>
            <p:cNvPr id="651374" name="Line 110"/>
            <p:cNvSpPr>
              <a:spLocks noChangeShapeType="1"/>
            </p:cNvSpPr>
            <p:nvPr/>
          </p:nvSpPr>
          <p:spPr bwMode="auto">
            <a:xfrm flipH="1">
              <a:off x="1486" y="1272"/>
              <a:ext cx="230" cy="472"/>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1375" name="Line 111"/>
            <p:cNvSpPr>
              <a:spLocks noChangeShapeType="1"/>
            </p:cNvSpPr>
            <p:nvPr/>
          </p:nvSpPr>
          <p:spPr bwMode="auto">
            <a:xfrm flipH="1">
              <a:off x="1090" y="2092"/>
              <a:ext cx="231" cy="492"/>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1376" name="Line 112"/>
            <p:cNvSpPr>
              <a:spLocks noChangeShapeType="1"/>
            </p:cNvSpPr>
            <p:nvPr/>
          </p:nvSpPr>
          <p:spPr bwMode="auto">
            <a:xfrm>
              <a:off x="1976" y="1308"/>
              <a:ext cx="242" cy="451"/>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1377" name="Line 113"/>
            <p:cNvSpPr>
              <a:spLocks noChangeShapeType="1"/>
            </p:cNvSpPr>
            <p:nvPr/>
          </p:nvSpPr>
          <p:spPr bwMode="auto">
            <a:xfrm>
              <a:off x="2377" y="2073"/>
              <a:ext cx="231" cy="492"/>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51378" name="Text Box 114"/>
          <p:cNvSpPr txBox="1">
            <a:spLocks noChangeArrowheads="1"/>
          </p:cNvSpPr>
          <p:nvPr/>
        </p:nvSpPr>
        <p:spPr bwMode="auto">
          <a:xfrm>
            <a:off x="6408738" y="4360863"/>
            <a:ext cx="1438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a:solidFill>
                  <a:srgbClr val="009900"/>
                </a:solidFill>
                <a:latin typeface="Comic Sans MS" charset="0"/>
              </a:rPr>
              <a:t>Spinon</a:t>
            </a:r>
          </a:p>
        </p:txBody>
      </p:sp>
      <p:sp>
        <p:nvSpPr>
          <p:cNvPr id="651379" name="Text Box 115"/>
          <p:cNvSpPr txBox="1">
            <a:spLocks noChangeArrowheads="1"/>
          </p:cNvSpPr>
          <p:nvPr/>
        </p:nvSpPr>
        <p:spPr bwMode="auto">
          <a:xfrm>
            <a:off x="1090613" y="4319588"/>
            <a:ext cx="1438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a:solidFill>
                  <a:srgbClr val="009900"/>
                </a:solidFill>
                <a:latin typeface="Comic Sans MS" charset="0"/>
              </a:rPr>
              <a:t>Spinon</a:t>
            </a:r>
          </a:p>
        </p:txBody>
      </p:sp>
    </p:spTree>
    <p:extLst>
      <p:ext uri="{BB962C8B-B14F-4D97-AF65-F5344CB8AC3E}">
        <p14:creationId xmlns:p14="http://schemas.microsoft.com/office/powerpoint/2010/main" val="3563775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457200" y="-239713"/>
            <a:ext cx="8229600" cy="1143001"/>
          </a:xfrm>
        </p:spPr>
        <p:txBody>
          <a:bodyPr/>
          <a:lstStyle/>
          <a:p>
            <a:pPr eaLnBrk="1" hangingPunct="1"/>
            <a:r>
              <a:rPr lang="en-US">
                <a:latin typeface="News Gothic MT" charset="0"/>
              </a:rPr>
              <a:t>Quantum critical spin-1/2 chain</a:t>
            </a:r>
          </a:p>
        </p:txBody>
      </p:sp>
      <p:pic>
        <p:nvPicPr>
          <p:cNvPr id="61443" name="Picture 3"/>
          <p:cNvPicPr>
            <a:picLocks noChangeAspect="1" noChangeArrowheads="1"/>
          </p:cNvPicPr>
          <p:nvPr/>
        </p:nvPicPr>
        <p:blipFill>
          <a:blip r:embed="rId4">
            <a:extLst>
              <a:ext uri="{28A0092B-C50C-407E-A947-70E740481C1C}">
                <a14:useLocalDpi xmlns:a14="http://schemas.microsoft.com/office/drawing/2010/main" val="0"/>
              </a:ext>
            </a:extLst>
          </a:blip>
          <a:srcRect l="13544" t="35912" r="66206" b="42851"/>
          <a:stretch>
            <a:fillRect/>
          </a:stretch>
        </p:blipFill>
        <p:spPr bwMode="auto">
          <a:xfrm>
            <a:off x="61913" y="962025"/>
            <a:ext cx="4108450" cy="578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445" name="Text Box 5"/>
          <p:cNvSpPr txBox="1">
            <a:spLocks noChangeArrowheads="1"/>
          </p:cNvSpPr>
          <p:nvPr/>
        </p:nvSpPr>
        <p:spPr bwMode="auto">
          <a:xfrm>
            <a:off x="5754688" y="5718175"/>
            <a:ext cx="23987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en-US" i="1" dirty="0" err="1">
                <a:latin typeface="+mn-lt"/>
                <a:ea typeface="+mn-ea"/>
                <a:cs typeface="+mn-cs"/>
              </a:rPr>
              <a:t>Hammar</a:t>
            </a:r>
            <a:r>
              <a:rPr lang="en-US" i="1" dirty="0">
                <a:latin typeface="+mn-lt"/>
                <a:ea typeface="+mn-ea"/>
                <a:cs typeface="+mn-cs"/>
              </a:rPr>
              <a:t> et al. (1999)</a:t>
            </a:r>
          </a:p>
        </p:txBody>
      </p:sp>
      <p:sp>
        <p:nvSpPr>
          <p:cNvPr id="61456" name="Text Box 16"/>
          <p:cNvSpPr txBox="1">
            <a:spLocks noChangeArrowheads="1"/>
          </p:cNvSpPr>
          <p:nvPr/>
        </p:nvSpPr>
        <p:spPr bwMode="auto">
          <a:xfrm>
            <a:off x="5899150" y="1512888"/>
            <a:ext cx="214153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auto">
              <a:spcBef>
                <a:spcPts val="0"/>
              </a:spcBef>
              <a:spcAft>
                <a:spcPts val="0"/>
              </a:spcAft>
              <a:defRPr/>
            </a:pPr>
            <a:r>
              <a:rPr lang="en-US" dirty="0">
                <a:latin typeface="+mn-lt"/>
                <a:ea typeface="+mn-ea"/>
                <a:cs typeface="+mn-cs"/>
              </a:rPr>
              <a:t>Cu(C</a:t>
            </a:r>
            <a:r>
              <a:rPr lang="en-US" baseline="-25000" dirty="0">
                <a:latin typeface="+mn-lt"/>
                <a:ea typeface="+mn-ea"/>
                <a:cs typeface="+mn-cs"/>
              </a:rPr>
              <a:t>4</a:t>
            </a:r>
            <a:r>
              <a:rPr lang="en-US" dirty="0">
                <a:latin typeface="+mn-lt"/>
                <a:ea typeface="+mn-ea"/>
                <a:cs typeface="+mn-cs"/>
              </a:rPr>
              <a:t>H</a:t>
            </a:r>
            <a:r>
              <a:rPr lang="en-US" baseline="-25000" dirty="0">
                <a:latin typeface="+mn-lt"/>
                <a:ea typeface="+mn-ea"/>
                <a:cs typeface="+mn-cs"/>
              </a:rPr>
              <a:t>4</a:t>
            </a:r>
            <a:r>
              <a:rPr lang="en-US" dirty="0">
                <a:latin typeface="+mn-lt"/>
                <a:ea typeface="+mn-ea"/>
                <a:cs typeface="+mn-cs"/>
              </a:rPr>
              <a:t>N</a:t>
            </a:r>
            <a:r>
              <a:rPr lang="en-US" baseline="-25000" dirty="0">
                <a:latin typeface="+mn-lt"/>
                <a:ea typeface="+mn-ea"/>
                <a:cs typeface="+mn-cs"/>
              </a:rPr>
              <a:t>2</a:t>
            </a:r>
            <a:r>
              <a:rPr lang="en-US" dirty="0">
                <a:latin typeface="+mn-lt"/>
                <a:ea typeface="+mn-ea"/>
                <a:cs typeface="+mn-cs"/>
              </a:rPr>
              <a:t>)(NO</a:t>
            </a:r>
            <a:r>
              <a:rPr lang="en-US" baseline="-25000" dirty="0">
                <a:latin typeface="+mn-lt"/>
                <a:ea typeface="+mn-ea"/>
                <a:cs typeface="+mn-cs"/>
              </a:rPr>
              <a:t>3</a:t>
            </a:r>
            <a:r>
              <a:rPr lang="en-US" dirty="0">
                <a:latin typeface="+mn-lt"/>
                <a:ea typeface="+mn-ea"/>
                <a:cs typeface="+mn-cs"/>
              </a:rPr>
              <a:t>)</a:t>
            </a:r>
            <a:r>
              <a:rPr lang="en-US" baseline="-25000" dirty="0">
                <a:latin typeface="+mn-lt"/>
                <a:ea typeface="+mn-ea"/>
                <a:cs typeface="+mn-cs"/>
              </a:rPr>
              <a:t>2</a:t>
            </a:r>
            <a:endParaRPr lang="en-US" dirty="0">
              <a:latin typeface="+mn-lt"/>
              <a:ea typeface="+mn-ea"/>
              <a:cs typeface="+mn-cs"/>
            </a:endParaRPr>
          </a:p>
        </p:txBody>
      </p:sp>
      <p:pic>
        <p:nvPicPr>
          <p:cNvPr id="5" name="Picture 4"/>
          <p:cNvPicPr>
            <a:picLocks noChangeAspect="1"/>
          </p:cNvPicPr>
          <p:nvPr/>
        </p:nvPicPr>
        <p:blipFill>
          <a:blip r:embed="rId5"/>
          <a:stretch>
            <a:fillRect/>
          </a:stretch>
        </p:blipFill>
        <p:spPr>
          <a:xfrm>
            <a:off x="4294188" y="1981200"/>
            <a:ext cx="4837112" cy="352266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697059284"/>
      </p:ext>
    </p:extLst>
  </p:cSld>
  <p:clrMapOvr>
    <a:masterClrMapping/>
  </p:clrMapOvr>
  <p:transition xmlns:p14="http://schemas.microsoft.com/office/powerpoint/2010/main" advTm="112112">
    <p:zoom/>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Magnetic Neutron Optics</a:t>
            </a:r>
            <a:endParaRPr lang="en-US" dirty="0"/>
          </a:p>
        </p:txBody>
      </p:sp>
      <p:sp>
        <p:nvSpPr>
          <p:cNvPr id="3" name="TextBox 2"/>
          <p:cNvSpPr txBox="1"/>
          <p:nvPr/>
        </p:nvSpPr>
        <p:spPr>
          <a:xfrm>
            <a:off x="0" y="841573"/>
            <a:ext cx="9645914" cy="523220"/>
          </a:xfrm>
          <a:prstGeom prst="rect">
            <a:avLst/>
          </a:prstGeom>
          <a:noFill/>
        </p:spPr>
        <p:txBody>
          <a:bodyPr wrap="none" rtlCol="0">
            <a:spAutoFit/>
          </a:bodyPr>
          <a:lstStyle/>
          <a:p>
            <a:r>
              <a:rPr lang="en-US" sz="2800" dirty="0" smtClean="0"/>
              <a:t>The combined nuclear and magnetic potential for neutron</a:t>
            </a:r>
            <a:endParaRPr lang="en-US" sz="2800" dirty="0"/>
          </a:p>
        </p:txBody>
      </p:sp>
      <p:graphicFrame>
        <p:nvGraphicFramePr>
          <p:cNvPr id="4" name="Object 3"/>
          <p:cNvGraphicFramePr>
            <a:graphicFrameLocks noChangeAspect="1"/>
          </p:cNvGraphicFramePr>
          <p:nvPr>
            <p:extLst>
              <p:ext uri="{D42A27DB-BD31-4B8C-83A1-F6EECF244321}">
                <p14:modId xmlns:p14="http://schemas.microsoft.com/office/powerpoint/2010/main" val="2209225633"/>
              </p:ext>
            </p:extLst>
          </p:nvPr>
        </p:nvGraphicFramePr>
        <p:xfrm>
          <a:off x="2490332" y="1364793"/>
          <a:ext cx="4011827" cy="1112523"/>
        </p:xfrm>
        <a:graphic>
          <a:graphicData uri="http://schemas.openxmlformats.org/presentationml/2006/ole">
            <mc:AlternateContent xmlns:mc="http://schemas.openxmlformats.org/markup-compatibility/2006">
              <mc:Choice xmlns:v="urn:schemas-microsoft-com:vml" Requires="v">
                <p:oleObj spid="_x0000_s39035" name="Equation" r:id="rId3" imgW="1511300" imgH="419100" progId="Equation.DSMT4">
                  <p:embed/>
                </p:oleObj>
              </mc:Choice>
              <mc:Fallback>
                <p:oleObj name="Equation" r:id="rId3" imgW="1511300" imgH="419100" progId="Equation.DSMT4">
                  <p:embed/>
                  <p:pic>
                    <p:nvPicPr>
                      <p:cNvPr id="0" name=""/>
                      <p:cNvPicPr/>
                      <p:nvPr/>
                    </p:nvPicPr>
                    <p:blipFill>
                      <a:blip r:embed="rId4"/>
                      <a:stretch>
                        <a:fillRect/>
                      </a:stretch>
                    </p:blipFill>
                    <p:spPr>
                      <a:xfrm>
                        <a:off x="2490332" y="1364793"/>
                        <a:ext cx="4011827" cy="1112523"/>
                      </a:xfrm>
                      <a:prstGeom prst="rect">
                        <a:avLst/>
                      </a:prstGeom>
                    </p:spPr>
                  </p:pic>
                </p:oleObj>
              </mc:Fallback>
            </mc:AlternateContent>
          </a:graphicData>
        </a:graphic>
      </p:graphicFrame>
      <p:sp>
        <p:nvSpPr>
          <p:cNvPr id="5" name="TextBox 4"/>
          <p:cNvSpPr txBox="1"/>
          <p:nvPr/>
        </p:nvSpPr>
        <p:spPr>
          <a:xfrm>
            <a:off x="141115" y="2477316"/>
            <a:ext cx="4116406" cy="523220"/>
          </a:xfrm>
          <a:prstGeom prst="rect">
            <a:avLst/>
          </a:prstGeom>
          <a:noFill/>
        </p:spPr>
        <p:txBody>
          <a:bodyPr wrap="none" rtlCol="0">
            <a:spAutoFit/>
          </a:bodyPr>
          <a:lstStyle/>
          <a:p>
            <a:r>
              <a:rPr lang="en-US" sz="2800" dirty="0" smtClean="0"/>
              <a:t>The index of refraction is </a:t>
            </a:r>
            <a:endParaRPr lang="en-US" sz="2800" dirty="0"/>
          </a:p>
        </p:txBody>
      </p:sp>
      <p:graphicFrame>
        <p:nvGraphicFramePr>
          <p:cNvPr id="6" name="Object 5"/>
          <p:cNvGraphicFramePr>
            <a:graphicFrameLocks noChangeAspect="1"/>
          </p:cNvGraphicFramePr>
          <p:nvPr>
            <p:extLst>
              <p:ext uri="{D42A27DB-BD31-4B8C-83A1-F6EECF244321}">
                <p14:modId xmlns:p14="http://schemas.microsoft.com/office/powerpoint/2010/main" val="208209813"/>
              </p:ext>
            </p:extLst>
          </p:nvPr>
        </p:nvGraphicFramePr>
        <p:xfrm>
          <a:off x="1535789" y="3000537"/>
          <a:ext cx="4676703" cy="967594"/>
        </p:xfrm>
        <a:graphic>
          <a:graphicData uri="http://schemas.openxmlformats.org/presentationml/2006/ole">
            <mc:AlternateContent xmlns:mc="http://schemas.openxmlformats.org/markup-compatibility/2006">
              <mc:Choice xmlns:v="urn:schemas-microsoft-com:vml" Requires="v">
                <p:oleObj spid="_x0000_s39036" name="Equation" r:id="rId5" imgW="2209800" imgH="457200" progId="Equation.DSMT4">
                  <p:embed/>
                </p:oleObj>
              </mc:Choice>
              <mc:Fallback>
                <p:oleObj name="Equation" r:id="rId5" imgW="2209800" imgH="457200" progId="Equation.DSMT4">
                  <p:embed/>
                  <p:pic>
                    <p:nvPicPr>
                      <p:cNvPr id="0" name=""/>
                      <p:cNvPicPr/>
                      <p:nvPr/>
                    </p:nvPicPr>
                    <p:blipFill>
                      <a:blip r:embed="rId6"/>
                      <a:stretch>
                        <a:fillRect/>
                      </a:stretch>
                    </p:blipFill>
                    <p:spPr>
                      <a:xfrm>
                        <a:off x="1535789" y="3000537"/>
                        <a:ext cx="4676703" cy="967594"/>
                      </a:xfrm>
                      <a:prstGeom prst="rect">
                        <a:avLst/>
                      </a:prstGeom>
                    </p:spPr>
                  </p:pic>
                </p:oleObj>
              </mc:Fallback>
            </mc:AlternateContent>
          </a:graphicData>
        </a:graphic>
      </p:graphicFrame>
      <p:sp>
        <p:nvSpPr>
          <p:cNvPr id="7" name="TextBox 6"/>
          <p:cNvSpPr txBox="1"/>
          <p:nvPr/>
        </p:nvSpPr>
        <p:spPr>
          <a:xfrm>
            <a:off x="169279" y="3981673"/>
            <a:ext cx="6591167" cy="523220"/>
          </a:xfrm>
          <a:prstGeom prst="rect">
            <a:avLst/>
          </a:prstGeom>
          <a:noFill/>
        </p:spPr>
        <p:txBody>
          <a:bodyPr wrap="none" rtlCol="0">
            <a:spAutoFit/>
          </a:bodyPr>
          <a:lstStyle/>
          <a:p>
            <a:r>
              <a:rPr lang="en-US" sz="2800" dirty="0" smtClean="0"/>
              <a:t>Critical angle for total </a:t>
            </a:r>
            <a:r>
              <a:rPr lang="en-US" sz="2800" i="1" dirty="0" smtClean="0"/>
              <a:t>external</a:t>
            </a:r>
            <a:r>
              <a:rPr lang="en-US" sz="2800" dirty="0" smtClean="0"/>
              <a:t> reflection: </a:t>
            </a:r>
            <a:endParaRPr lang="en-US" sz="2800" dirty="0"/>
          </a:p>
        </p:txBody>
      </p:sp>
      <p:graphicFrame>
        <p:nvGraphicFramePr>
          <p:cNvPr id="8" name="Object 7"/>
          <p:cNvGraphicFramePr>
            <a:graphicFrameLocks noChangeAspect="1"/>
          </p:cNvGraphicFramePr>
          <p:nvPr>
            <p:extLst>
              <p:ext uri="{D42A27DB-BD31-4B8C-83A1-F6EECF244321}">
                <p14:modId xmlns:p14="http://schemas.microsoft.com/office/powerpoint/2010/main" val="3096601"/>
              </p:ext>
            </p:extLst>
          </p:nvPr>
        </p:nvGraphicFramePr>
        <p:xfrm>
          <a:off x="2881265" y="4504893"/>
          <a:ext cx="2752512" cy="944489"/>
        </p:xfrm>
        <a:graphic>
          <a:graphicData uri="http://schemas.openxmlformats.org/presentationml/2006/ole">
            <mc:AlternateContent xmlns:mc="http://schemas.openxmlformats.org/markup-compatibility/2006">
              <mc:Choice xmlns:v="urn:schemas-microsoft-com:vml" Requires="v">
                <p:oleObj spid="_x0000_s39037" name="Equation" r:id="rId7" imgW="1295400" imgH="444500" progId="Equation.DSMT4">
                  <p:embed/>
                </p:oleObj>
              </mc:Choice>
              <mc:Fallback>
                <p:oleObj name="Equation" r:id="rId7" imgW="1295400" imgH="444500" progId="Equation.DSMT4">
                  <p:embed/>
                  <p:pic>
                    <p:nvPicPr>
                      <p:cNvPr id="0" name=""/>
                      <p:cNvPicPr/>
                      <p:nvPr/>
                    </p:nvPicPr>
                    <p:blipFill>
                      <a:blip r:embed="rId8"/>
                      <a:stretch>
                        <a:fillRect/>
                      </a:stretch>
                    </p:blipFill>
                    <p:spPr>
                      <a:xfrm>
                        <a:off x="2881265" y="4504893"/>
                        <a:ext cx="2752512" cy="944489"/>
                      </a:xfrm>
                      <a:prstGeom prst="rect">
                        <a:avLst/>
                      </a:prstGeom>
                    </p:spPr>
                  </p:pic>
                </p:oleObj>
              </mc:Fallback>
            </mc:AlternateContent>
          </a:graphicData>
        </a:graphic>
      </p:graphicFrame>
      <p:pic>
        <p:nvPicPr>
          <p:cNvPr id="9" name="Picture 8"/>
          <p:cNvPicPr>
            <a:picLocks noChangeAspect="1"/>
          </p:cNvPicPr>
          <p:nvPr/>
        </p:nvPicPr>
        <p:blipFill>
          <a:blip r:embed="rId9"/>
          <a:stretch>
            <a:fillRect/>
          </a:stretch>
        </p:blipFill>
        <p:spPr>
          <a:xfrm>
            <a:off x="0" y="6191413"/>
            <a:ext cx="9144000" cy="584200"/>
          </a:xfrm>
          <a:prstGeom prst="rect">
            <a:avLst/>
          </a:prstGeom>
        </p:spPr>
      </p:pic>
      <p:sp>
        <p:nvSpPr>
          <p:cNvPr id="10" name="Rectangle 9"/>
          <p:cNvSpPr/>
          <p:nvPr/>
        </p:nvSpPr>
        <p:spPr>
          <a:xfrm>
            <a:off x="379926" y="5758904"/>
            <a:ext cx="8499483" cy="72460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cxnSp>
        <p:nvCxnSpPr>
          <p:cNvPr id="12" name="Straight Arrow Connector 11"/>
          <p:cNvCxnSpPr>
            <a:endCxn id="10" idx="0"/>
          </p:cNvCxnSpPr>
          <p:nvPr/>
        </p:nvCxnSpPr>
        <p:spPr>
          <a:xfrm>
            <a:off x="738142" y="5083284"/>
            <a:ext cx="3891526" cy="6756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4556396" y="5002408"/>
            <a:ext cx="3941396" cy="756496"/>
          </a:xfrm>
          <a:prstGeom prst="straightConnector1">
            <a:avLst/>
          </a:prstGeom>
          <a:ln>
            <a:solidFill>
              <a:srgbClr val="FF0000"/>
            </a:solidFill>
            <a:headEnd type="stealth" w="lg" len="lg"/>
            <a:tailEnd type="non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606266" y="5772486"/>
            <a:ext cx="3891526" cy="18301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1366734" y="5955505"/>
            <a:ext cx="338109" cy="338109"/>
            <a:chOff x="2067930" y="6308280"/>
            <a:chExt cx="338109" cy="338109"/>
          </a:xfrm>
        </p:grpSpPr>
        <p:sp>
          <p:nvSpPr>
            <p:cNvPr id="16" name="Oval 15"/>
            <p:cNvSpPr/>
            <p:nvPr/>
          </p:nvSpPr>
          <p:spPr>
            <a:xfrm>
              <a:off x="2067930" y="6308280"/>
              <a:ext cx="338109" cy="33810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 name="Oval 16"/>
            <p:cNvSpPr/>
            <p:nvPr/>
          </p:nvSpPr>
          <p:spPr>
            <a:xfrm>
              <a:off x="2205562" y="6432115"/>
              <a:ext cx="80876" cy="808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18" name="Object 17"/>
          <p:cNvGraphicFramePr>
            <a:graphicFrameLocks noChangeAspect="1"/>
          </p:cNvGraphicFramePr>
          <p:nvPr>
            <p:extLst>
              <p:ext uri="{D42A27DB-BD31-4B8C-83A1-F6EECF244321}">
                <p14:modId xmlns:p14="http://schemas.microsoft.com/office/powerpoint/2010/main" val="2524207477"/>
              </p:ext>
            </p:extLst>
          </p:nvPr>
        </p:nvGraphicFramePr>
        <p:xfrm>
          <a:off x="738142" y="5906724"/>
          <a:ext cx="552319" cy="441855"/>
        </p:xfrm>
        <a:graphic>
          <a:graphicData uri="http://schemas.openxmlformats.org/presentationml/2006/ole">
            <mc:AlternateContent xmlns:mc="http://schemas.openxmlformats.org/markup-compatibility/2006">
              <mc:Choice xmlns:v="urn:schemas-microsoft-com:vml" Requires="v">
                <p:oleObj spid="_x0000_s39038" name="Equation" r:id="rId10" imgW="190500" imgH="152400" progId="Equation.DSMT4">
                  <p:embed/>
                </p:oleObj>
              </mc:Choice>
              <mc:Fallback>
                <p:oleObj name="Equation" r:id="rId10" imgW="190500" imgH="152400" progId="Equation.DSMT4">
                  <p:embed/>
                  <p:pic>
                    <p:nvPicPr>
                      <p:cNvPr id="0" name=""/>
                      <p:cNvPicPr/>
                      <p:nvPr/>
                    </p:nvPicPr>
                    <p:blipFill>
                      <a:blip r:embed="rId11"/>
                      <a:stretch>
                        <a:fillRect/>
                      </a:stretch>
                    </p:blipFill>
                    <p:spPr>
                      <a:xfrm>
                        <a:off x="738142" y="5906724"/>
                        <a:ext cx="552319" cy="441855"/>
                      </a:xfrm>
                      <a:prstGeom prst="rect">
                        <a:avLst/>
                      </a:prstGeom>
                    </p:spPr>
                  </p:pic>
                </p:oleObj>
              </mc:Fallback>
            </mc:AlternateContent>
          </a:graphicData>
        </a:graphic>
      </p:graphicFrame>
      <p:grpSp>
        <p:nvGrpSpPr>
          <p:cNvPr id="20" name="Group 19"/>
          <p:cNvGrpSpPr/>
          <p:nvPr/>
        </p:nvGrpSpPr>
        <p:grpSpPr>
          <a:xfrm>
            <a:off x="2218246" y="5216682"/>
            <a:ext cx="338109" cy="338109"/>
            <a:chOff x="2067930" y="6308280"/>
            <a:chExt cx="338109" cy="338109"/>
          </a:xfrm>
        </p:grpSpPr>
        <p:sp>
          <p:nvSpPr>
            <p:cNvPr id="21" name="Oval 20"/>
            <p:cNvSpPr/>
            <p:nvPr/>
          </p:nvSpPr>
          <p:spPr>
            <a:xfrm>
              <a:off x="2067930" y="6308280"/>
              <a:ext cx="338109" cy="33810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2" name="Oval 21"/>
            <p:cNvSpPr/>
            <p:nvPr/>
          </p:nvSpPr>
          <p:spPr>
            <a:xfrm>
              <a:off x="2205562" y="6432115"/>
              <a:ext cx="80876" cy="808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6697361" y="5121947"/>
            <a:ext cx="338109" cy="338109"/>
            <a:chOff x="2067930" y="6308280"/>
            <a:chExt cx="338109" cy="338109"/>
          </a:xfrm>
        </p:grpSpPr>
        <p:sp>
          <p:nvSpPr>
            <p:cNvPr id="24" name="Oval 23"/>
            <p:cNvSpPr/>
            <p:nvPr/>
          </p:nvSpPr>
          <p:spPr>
            <a:xfrm>
              <a:off x="2067930" y="6308280"/>
              <a:ext cx="338109" cy="33810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5" name="Oval 24"/>
            <p:cNvSpPr/>
            <p:nvPr/>
          </p:nvSpPr>
          <p:spPr>
            <a:xfrm>
              <a:off x="2205562" y="6432115"/>
              <a:ext cx="80876" cy="80876"/>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2619364" y="5238471"/>
            <a:ext cx="338109" cy="338109"/>
            <a:chOff x="2907958" y="6335819"/>
            <a:chExt cx="338109" cy="338109"/>
          </a:xfrm>
        </p:grpSpPr>
        <p:sp>
          <p:nvSpPr>
            <p:cNvPr id="27" name="Oval 26"/>
            <p:cNvSpPr/>
            <p:nvPr/>
          </p:nvSpPr>
          <p:spPr>
            <a:xfrm>
              <a:off x="2907958" y="6335819"/>
              <a:ext cx="338109" cy="33810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cxnSp>
          <p:nvCxnSpPr>
            <p:cNvPr id="30" name="Straight Connector 29"/>
            <p:cNvCxnSpPr>
              <a:stCxn id="27" idx="1"/>
              <a:endCxn id="27" idx="5"/>
            </p:cNvCxnSpPr>
            <p:nvPr/>
          </p:nvCxnSpPr>
          <p:spPr>
            <a:xfrm>
              <a:off x="2957473" y="6385334"/>
              <a:ext cx="239079" cy="2390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2955194" y="6391196"/>
              <a:ext cx="239079" cy="2390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3" name="Group 32"/>
          <p:cNvGrpSpPr/>
          <p:nvPr/>
        </p:nvGrpSpPr>
        <p:grpSpPr>
          <a:xfrm>
            <a:off x="6749155" y="5708024"/>
            <a:ext cx="338109" cy="338109"/>
            <a:chOff x="2907958" y="6335819"/>
            <a:chExt cx="338109" cy="338109"/>
          </a:xfrm>
        </p:grpSpPr>
        <p:sp>
          <p:nvSpPr>
            <p:cNvPr id="34" name="Oval 33"/>
            <p:cNvSpPr/>
            <p:nvPr/>
          </p:nvSpPr>
          <p:spPr>
            <a:xfrm>
              <a:off x="2907958" y="6335819"/>
              <a:ext cx="338109" cy="33810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cxnSp>
          <p:nvCxnSpPr>
            <p:cNvPr id="35" name="Straight Connector 34"/>
            <p:cNvCxnSpPr>
              <a:stCxn id="34" idx="1"/>
              <a:endCxn id="34" idx="5"/>
            </p:cNvCxnSpPr>
            <p:nvPr/>
          </p:nvCxnSpPr>
          <p:spPr>
            <a:xfrm>
              <a:off x="2957473" y="6385334"/>
              <a:ext cx="239079" cy="2390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2955194" y="6391196"/>
              <a:ext cx="239079" cy="2390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51" name="Straight Arrow Connector 50"/>
          <p:cNvCxnSpPr/>
          <p:nvPr/>
        </p:nvCxnSpPr>
        <p:spPr>
          <a:xfrm>
            <a:off x="4606266" y="5772486"/>
            <a:ext cx="0" cy="1080000"/>
          </a:xfrm>
          <a:prstGeom prst="straightConnector1">
            <a:avLst/>
          </a:prstGeom>
          <a:ln>
            <a:solidFill>
              <a:srgbClr val="0000CC"/>
            </a:solidFill>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7087264" y="4504893"/>
            <a:ext cx="2038013" cy="400110"/>
          </a:xfrm>
          <a:prstGeom prst="rect">
            <a:avLst/>
          </a:prstGeom>
          <a:noFill/>
        </p:spPr>
        <p:txBody>
          <a:bodyPr wrap="none" rtlCol="0">
            <a:spAutoFit/>
          </a:bodyPr>
          <a:lstStyle/>
          <a:p>
            <a:r>
              <a:rPr lang="en-US" dirty="0" smtClean="0"/>
              <a:t>Polarized beam!</a:t>
            </a:r>
            <a:endParaRPr lang="en-US" dirty="0"/>
          </a:p>
        </p:txBody>
      </p:sp>
      <p:graphicFrame>
        <p:nvGraphicFramePr>
          <p:cNvPr id="55" name="Object 54"/>
          <p:cNvGraphicFramePr>
            <a:graphicFrameLocks noChangeAspect="1"/>
          </p:cNvGraphicFramePr>
          <p:nvPr>
            <p:extLst>
              <p:ext uri="{D42A27DB-BD31-4B8C-83A1-F6EECF244321}">
                <p14:modId xmlns:p14="http://schemas.microsoft.com/office/powerpoint/2010/main" val="721716647"/>
              </p:ext>
            </p:extLst>
          </p:nvPr>
        </p:nvGraphicFramePr>
        <p:xfrm>
          <a:off x="4629668" y="5945935"/>
          <a:ext cx="510981" cy="550287"/>
        </p:xfrm>
        <a:graphic>
          <a:graphicData uri="http://schemas.openxmlformats.org/presentationml/2006/ole">
            <mc:AlternateContent xmlns:mc="http://schemas.openxmlformats.org/markup-compatibility/2006">
              <mc:Choice xmlns:v="urn:schemas-microsoft-com:vml" Requires="v">
                <p:oleObj spid="_x0000_s39039" name="Equation" r:id="rId12" imgW="165100" imgH="177800" progId="Equation.DSMT4">
                  <p:embed/>
                </p:oleObj>
              </mc:Choice>
              <mc:Fallback>
                <p:oleObj name="Equation" r:id="rId12" imgW="165100" imgH="177800" progId="Equation.DSMT4">
                  <p:embed/>
                  <p:pic>
                    <p:nvPicPr>
                      <p:cNvPr id="0" name=""/>
                      <p:cNvPicPr/>
                      <p:nvPr/>
                    </p:nvPicPr>
                    <p:blipFill>
                      <a:blip r:embed="rId13"/>
                      <a:stretch>
                        <a:fillRect/>
                      </a:stretch>
                    </p:blipFill>
                    <p:spPr>
                      <a:xfrm>
                        <a:off x="4629668" y="5945935"/>
                        <a:ext cx="510981" cy="550287"/>
                      </a:xfrm>
                      <a:prstGeom prst="rect">
                        <a:avLst/>
                      </a:prstGeom>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1509571284"/>
              </p:ext>
            </p:extLst>
          </p:nvPr>
        </p:nvGraphicFramePr>
        <p:xfrm>
          <a:off x="379926" y="5006893"/>
          <a:ext cx="452378" cy="493503"/>
        </p:xfrm>
        <a:graphic>
          <a:graphicData uri="http://schemas.openxmlformats.org/presentationml/2006/ole">
            <mc:AlternateContent xmlns:mc="http://schemas.openxmlformats.org/markup-compatibility/2006">
              <mc:Choice xmlns:v="urn:schemas-microsoft-com:vml" Requires="v">
                <p:oleObj spid="_x0000_s39040" name="Equation" r:id="rId14" imgW="139700" imgH="152400" progId="Equation.DSMT4">
                  <p:embed/>
                </p:oleObj>
              </mc:Choice>
              <mc:Fallback>
                <p:oleObj name="Equation" r:id="rId14" imgW="139700" imgH="152400" progId="Equation.DSMT4">
                  <p:embed/>
                  <p:pic>
                    <p:nvPicPr>
                      <p:cNvPr id="0" name=""/>
                      <p:cNvPicPr/>
                      <p:nvPr/>
                    </p:nvPicPr>
                    <p:blipFill>
                      <a:blip r:embed="rId15"/>
                      <a:stretch>
                        <a:fillRect/>
                      </a:stretch>
                    </p:blipFill>
                    <p:spPr>
                      <a:xfrm>
                        <a:off x="379926" y="5006893"/>
                        <a:ext cx="452378" cy="493503"/>
                      </a:xfrm>
                      <a:prstGeom prst="rect">
                        <a:avLst/>
                      </a:prstGeom>
                    </p:spPr>
                  </p:pic>
                </p:oleObj>
              </mc:Fallback>
            </mc:AlternateContent>
          </a:graphicData>
        </a:graphic>
      </p:graphicFrame>
      <p:graphicFrame>
        <p:nvGraphicFramePr>
          <p:cNvPr id="57" name="Object 56"/>
          <p:cNvGraphicFramePr>
            <a:graphicFrameLocks noChangeAspect="1"/>
          </p:cNvGraphicFramePr>
          <p:nvPr>
            <p:extLst>
              <p:ext uri="{D42A27DB-BD31-4B8C-83A1-F6EECF244321}">
                <p14:modId xmlns:p14="http://schemas.microsoft.com/office/powerpoint/2010/main" val="3739164538"/>
              </p:ext>
            </p:extLst>
          </p:nvPr>
        </p:nvGraphicFramePr>
        <p:xfrm>
          <a:off x="8401050" y="4946650"/>
          <a:ext cx="573088" cy="533400"/>
        </p:xfrm>
        <a:graphic>
          <a:graphicData uri="http://schemas.openxmlformats.org/presentationml/2006/ole">
            <mc:AlternateContent xmlns:mc="http://schemas.openxmlformats.org/markup-compatibility/2006">
              <mc:Choice xmlns:v="urn:schemas-microsoft-com:vml" Requires="v">
                <p:oleObj spid="_x0000_s39041" name="Equation" r:id="rId16" imgW="177800" imgH="165100" progId="Equation.DSMT4">
                  <p:embed/>
                </p:oleObj>
              </mc:Choice>
              <mc:Fallback>
                <p:oleObj name="Equation" r:id="rId16" imgW="177800" imgH="165100" progId="Equation.DSMT4">
                  <p:embed/>
                  <p:pic>
                    <p:nvPicPr>
                      <p:cNvPr id="0" name=""/>
                      <p:cNvPicPr/>
                      <p:nvPr/>
                    </p:nvPicPr>
                    <p:blipFill>
                      <a:blip r:embed="rId17"/>
                      <a:stretch>
                        <a:fillRect/>
                      </a:stretch>
                    </p:blipFill>
                    <p:spPr>
                      <a:xfrm>
                        <a:off x="8401050" y="4946650"/>
                        <a:ext cx="573088" cy="533400"/>
                      </a:xfrm>
                      <a:prstGeom prst="rect">
                        <a:avLst/>
                      </a:prstGeom>
                    </p:spPr>
                  </p:pic>
                </p:oleObj>
              </mc:Fallback>
            </mc:AlternateContent>
          </a:graphicData>
        </a:graphic>
      </p:graphicFrame>
    </p:spTree>
    <p:extLst>
      <p:ext uri="{BB962C8B-B14F-4D97-AF65-F5344CB8AC3E}">
        <p14:creationId xmlns:p14="http://schemas.microsoft.com/office/powerpoint/2010/main" val="239202235"/>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2608"/>
            <a:ext cx="8229600" cy="1143000"/>
          </a:xfrm>
        </p:spPr>
        <p:txBody>
          <a:bodyPr/>
          <a:lstStyle/>
          <a:p>
            <a:r>
              <a:rPr lang="en-US" dirty="0" smtClean="0"/>
              <a:t>Copper </a:t>
            </a:r>
            <a:r>
              <a:rPr lang="en-US" dirty="0" err="1" smtClean="0"/>
              <a:t>Pyrazine</a:t>
            </a:r>
            <a:r>
              <a:rPr lang="en-US" dirty="0" smtClean="0"/>
              <a:t> </a:t>
            </a:r>
            <a:r>
              <a:rPr lang="en-US" dirty="0" err="1" smtClean="0"/>
              <a:t>dinitrate</a:t>
            </a:r>
            <a:endParaRPr lang="en-US" dirty="0"/>
          </a:p>
        </p:txBody>
      </p:sp>
      <p:pic>
        <p:nvPicPr>
          <p:cNvPr id="6" name="Picture 5"/>
          <p:cNvPicPr>
            <a:picLocks noChangeAspect="1"/>
          </p:cNvPicPr>
          <p:nvPr/>
        </p:nvPicPr>
        <p:blipFill>
          <a:blip r:embed="rId3"/>
          <a:stretch>
            <a:fillRect/>
          </a:stretch>
        </p:blipFill>
        <p:spPr>
          <a:xfrm>
            <a:off x="0" y="689034"/>
            <a:ext cx="9144000" cy="6168966"/>
          </a:xfrm>
          <a:prstGeom prst="rect">
            <a:avLst/>
          </a:prstGeom>
        </p:spPr>
      </p:pic>
    </p:spTree>
    <p:extLst>
      <p:ext uri="{BB962C8B-B14F-4D97-AF65-F5344CB8AC3E}">
        <p14:creationId xmlns:p14="http://schemas.microsoft.com/office/powerpoint/2010/main" val="3618127749"/>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5872" y="1524000"/>
            <a:ext cx="4397676" cy="530084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4953000" y="1524000"/>
            <a:ext cx="3886200" cy="255764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4953000" y="4143445"/>
            <a:ext cx="3886200" cy="268638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stretch>
            <a:fillRect/>
          </a:stretch>
        </p:blipFill>
        <p:spPr>
          <a:xfrm>
            <a:off x="-9683" y="76200"/>
            <a:ext cx="9144000" cy="1387759"/>
          </a:xfrm>
          <a:prstGeom prst="rect">
            <a:avLst/>
          </a:prstGeom>
        </p:spPr>
      </p:pic>
      <p:pic>
        <p:nvPicPr>
          <p:cNvPr id="9" name="Picture 8"/>
          <p:cNvPicPr>
            <a:picLocks noChangeAspect="1"/>
          </p:cNvPicPr>
          <p:nvPr/>
        </p:nvPicPr>
        <p:blipFill>
          <a:blip r:embed="rId6"/>
          <a:stretch>
            <a:fillRect/>
          </a:stretch>
        </p:blipFill>
        <p:spPr>
          <a:xfrm>
            <a:off x="5002941" y="2362200"/>
            <a:ext cx="3760059" cy="37768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9264392"/>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xit" presetSubtype="0" fill="hold" nodeType="withEffect">
                                  <p:stCondLst>
                                    <p:cond delay="0"/>
                                  </p:stCondLst>
                                  <p:childTnLst>
                                    <p:animEffect transition="out" filter="dissolv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agome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4857" y="1367174"/>
            <a:ext cx="5486400" cy="4114800"/>
          </a:xfrm>
          <a:prstGeom prst="rect">
            <a:avLst/>
          </a:prstGeom>
        </p:spPr>
      </p:pic>
      <p:sp>
        <p:nvSpPr>
          <p:cNvPr id="2" name="Title 1"/>
          <p:cNvSpPr>
            <a:spLocks noGrp="1"/>
          </p:cNvSpPr>
          <p:nvPr>
            <p:ph type="title"/>
          </p:nvPr>
        </p:nvSpPr>
        <p:spPr>
          <a:xfrm>
            <a:off x="457200" y="-152400"/>
            <a:ext cx="8229600" cy="1143000"/>
          </a:xfrm>
        </p:spPr>
        <p:txBody>
          <a:bodyPr/>
          <a:lstStyle/>
          <a:p>
            <a:r>
              <a:rPr lang="en-US" dirty="0" err="1" smtClean="0"/>
              <a:t>Spinons</a:t>
            </a:r>
            <a:r>
              <a:rPr lang="en-US" dirty="0" smtClean="0"/>
              <a:t> on kagome</a:t>
            </a:r>
            <a:endParaRPr lang="en-US" dirty="0"/>
          </a:p>
        </p:txBody>
      </p:sp>
      <p:pic>
        <p:nvPicPr>
          <p:cNvPr id="5" name="Picture 4" descr="kagome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7600" y="1367174"/>
            <a:ext cx="5486400" cy="4114800"/>
          </a:xfrm>
          <a:prstGeom prst="rect">
            <a:avLst/>
          </a:prstGeom>
        </p:spPr>
      </p:pic>
      <p:pic>
        <p:nvPicPr>
          <p:cNvPr id="4" name="Picture 3" descr="kagome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52114" y="1367174"/>
            <a:ext cx="5489143" cy="4114800"/>
          </a:xfrm>
          <a:prstGeom prst="rect">
            <a:avLst/>
          </a:prstGeom>
        </p:spPr>
      </p:pic>
      <p:sp>
        <p:nvSpPr>
          <p:cNvPr id="8" name="TextBox 7"/>
          <p:cNvSpPr txBox="1"/>
          <p:nvPr/>
        </p:nvSpPr>
        <p:spPr>
          <a:xfrm>
            <a:off x="3643348" y="5679255"/>
            <a:ext cx="5425321" cy="738664"/>
          </a:xfrm>
          <a:prstGeom prst="rect">
            <a:avLst/>
          </a:prstGeom>
          <a:noFill/>
        </p:spPr>
        <p:txBody>
          <a:bodyPr wrap="none" rtlCol="0">
            <a:spAutoFit/>
          </a:bodyPr>
          <a:lstStyle/>
          <a:p>
            <a:r>
              <a:rPr lang="en-US" sz="1400" dirty="0" smtClean="0"/>
              <a:t>Z.-H. </a:t>
            </a:r>
            <a:r>
              <a:rPr lang="en-US" sz="1400" dirty="0" err="1" smtClean="0"/>
              <a:t>Hao</a:t>
            </a:r>
            <a:r>
              <a:rPr lang="en-US" sz="1400" dirty="0" smtClean="0"/>
              <a:t> and O. Tchernyshyov, PRL </a:t>
            </a:r>
            <a:r>
              <a:rPr lang="en-US" sz="1400" b="1" dirty="0" smtClean="0"/>
              <a:t>103</a:t>
            </a:r>
            <a:r>
              <a:rPr lang="en-US" sz="1400" dirty="0" smtClean="0"/>
              <a:t>, 187203 (2009).</a:t>
            </a:r>
          </a:p>
          <a:p>
            <a:r>
              <a:rPr lang="en-US" sz="1400" dirty="0" smtClean="0"/>
              <a:t>Y. Wan and O. </a:t>
            </a:r>
            <a:r>
              <a:rPr lang="en-US" sz="1400" dirty="0" err="1" smtClean="0"/>
              <a:t>Tchernysnyov</a:t>
            </a:r>
            <a:r>
              <a:rPr lang="en-US" sz="1400" dirty="0" smtClean="0"/>
              <a:t>, </a:t>
            </a:r>
            <a:r>
              <a:rPr lang="en-US" sz="1400" dirty="0" err="1" smtClean="0"/>
              <a:t>ArXiv</a:t>
            </a:r>
            <a:r>
              <a:rPr lang="en-US" sz="1400" dirty="0" smtClean="0"/>
              <a:t>  1301.5008v1 (2013)</a:t>
            </a:r>
          </a:p>
          <a:p>
            <a:r>
              <a:rPr lang="en-US" sz="1400" dirty="0" smtClean="0"/>
              <a:t>Z. H. </a:t>
            </a:r>
            <a:r>
              <a:rPr lang="en-US" sz="1400" dirty="0" err="1" smtClean="0"/>
              <a:t>Hao</a:t>
            </a:r>
            <a:r>
              <a:rPr lang="en-US" sz="1400" dirty="0" smtClean="0"/>
              <a:t> </a:t>
            </a:r>
            <a:r>
              <a:rPr lang="en-US" sz="1400" dirty="0"/>
              <a:t>and O. </a:t>
            </a:r>
            <a:r>
              <a:rPr lang="en-US" sz="1400" dirty="0" err="1"/>
              <a:t>Tchernysnyov</a:t>
            </a:r>
            <a:r>
              <a:rPr lang="en-US" sz="1400" dirty="0"/>
              <a:t>, </a:t>
            </a:r>
            <a:r>
              <a:rPr lang="en-US" sz="1400" dirty="0" err="1" smtClean="0"/>
              <a:t>ArXiv</a:t>
            </a:r>
            <a:r>
              <a:rPr lang="en-US" sz="1400" dirty="0"/>
              <a:t> arXiv:</a:t>
            </a:r>
            <a:r>
              <a:rPr lang="en-US" sz="1400" dirty="0" smtClean="0"/>
              <a:t>1301.3261 (2013)</a:t>
            </a:r>
            <a:endParaRPr lang="en-US" sz="1400" dirty="0"/>
          </a:p>
        </p:txBody>
      </p:sp>
      <p:sp>
        <p:nvSpPr>
          <p:cNvPr id="9" name="TextBox 8"/>
          <p:cNvSpPr txBox="1"/>
          <p:nvPr/>
        </p:nvSpPr>
        <p:spPr>
          <a:xfrm>
            <a:off x="153057" y="1308828"/>
            <a:ext cx="3419678" cy="3693319"/>
          </a:xfrm>
          <a:prstGeom prst="rect">
            <a:avLst/>
          </a:prstGeom>
          <a:noFill/>
        </p:spPr>
        <p:txBody>
          <a:bodyPr wrap="square" rtlCol="0">
            <a:spAutoFit/>
          </a:bodyPr>
          <a:lstStyle/>
          <a:p>
            <a:r>
              <a:rPr lang="en-US" i="1" dirty="0" smtClean="0"/>
              <a:t>S </a:t>
            </a:r>
            <a:r>
              <a:rPr lang="en-US" dirty="0" smtClean="0"/>
              <a:t>= ½ kagome AFM has a finite concentration of </a:t>
            </a:r>
            <a:r>
              <a:rPr lang="en-US" b="1" dirty="0" err="1" smtClean="0"/>
              <a:t>spinons</a:t>
            </a:r>
            <a:r>
              <a:rPr lang="en-US" b="1" dirty="0" smtClean="0"/>
              <a:t> </a:t>
            </a:r>
            <a:r>
              <a:rPr lang="en-US" dirty="0" smtClean="0"/>
              <a:t>in its ground state.</a:t>
            </a:r>
          </a:p>
          <a:p>
            <a:endParaRPr lang="en-US" dirty="0" smtClean="0"/>
          </a:p>
          <a:p>
            <a:r>
              <a:rPr lang="en-US" dirty="0" err="1" smtClean="0"/>
              <a:t>Spinons</a:t>
            </a:r>
            <a:r>
              <a:rPr lang="en-US" dirty="0" smtClean="0"/>
              <a:t> are solitons with spin </a:t>
            </a:r>
            <a:r>
              <a:rPr lang="en-US" i="1" dirty="0" smtClean="0"/>
              <a:t>S</a:t>
            </a:r>
            <a:r>
              <a:rPr lang="en-US" dirty="0" smtClean="0"/>
              <a:t> = ½ and </a:t>
            </a:r>
            <a:r>
              <a:rPr lang="en-US" dirty="0" err="1" smtClean="0"/>
              <a:t>fermionic</a:t>
            </a:r>
            <a:r>
              <a:rPr lang="en-US" dirty="0" smtClean="0"/>
              <a:t> statistics. </a:t>
            </a:r>
          </a:p>
          <a:p>
            <a:r>
              <a:rPr lang="en-US" dirty="0" smtClean="0"/>
              <a:t> </a:t>
            </a:r>
          </a:p>
          <a:p>
            <a:r>
              <a:rPr lang="en-US" dirty="0" err="1" smtClean="0"/>
              <a:t>Spinons</a:t>
            </a:r>
            <a:r>
              <a:rPr lang="en-US" dirty="0" smtClean="0"/>
              <a:t> cannot be created/</a:t>
            </a:r>
            <a:r>
              <a:rPr lang="en-US" dirty="0" err="1" smtClean="0"/>
              <a:t>anihilated</a:t>
            </a:r>
            <a:r>
              <a:rPr lang="en-US" dirty="0" smtClean="0"/>
              <a:t> individually</a:t>
            </a:r>
          </a:p>
          <a:p>
            <a:endParaRPr lang="en-US" dirty="0"/>
          </a:p>
          <a:p>
            <a:r>
              <a:rPr lang="en-US" dirty="0" smtClean="0"/>
              <a:t>This is manifest in the replacement of a coherent mode by a continuum</a:t>
            </a:r>
            <a:endParaRPr lang="en-US" dirty="0"/>
          </a:p>
        </p:txBody>
      </p:sp>
    </p:spTree>
    <p:extLst>
      <p:ext uri="{BB962C8B-B14F-4D97-AF65-F5344CB8AC3E}">
        <p14:creationId xmlns:p14="http://schemas.microsoft.com/office/powerpoint/2010/main" val="35314195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3010285"/>
            <a:ext cx="7772400" cy="3810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creen Shot 2014-12-11 at 7.33.34 PM.png"/>
          <p:cNvPicPr>
            <a:picLocks noChangeAspect="1"/>
          </p:cNvPicPr>
          <p:nvPr/>
        </p:nvPicPr>
        <p:blipFill rotWithShape="1">
          <a:blip r:embed="rId3">
            <a:extLst>
              <a:ext uri="{28A0092B-C50C-407E-A947-70E740481C1C}">
                <a14:useLocalDpi xmlns:a14="http://schemas.microsoft.com/office/drawing/2010/main" val="0"/>
              </a:ext>
            </a:extLst>
          </a:blip>
          <a:srcRect l="4688" t="9169" r="12118" b="9767"/>
          <a:stretch/>
        </p:blipFill>
        <p:spPr>
          <a:xfrm>
            <a:off x="1748596" y="3086485"/>
            <a:ext cx="6560857" cy="289656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648" t="10569" r="11706" b="9707"/>
          <a:stretch/>
        </p:blipFill>
        <p:spPr>
          <a:xfrm>
            <a:off x="1746830" y="3086485"/>
            <a:ext cx="6552383" cy="2895600"/>
          </a:xfrm>
          <a:prstGeom prst="rect">
            <a:avLst/>
          </a:prstGeom>
        </p:spPr>
      </p:pic>
      <p:sp>
        <p:nvSpPr>
          <p:cNvPr id="6" name="TextBox 5"/>
          <p:cNvSpPr txBox="1"/>
          <p:nvPr/>
        </p:nvSpPr>
        <p:spPr>
          <a:xfrm>
            <a:off x="1752600" y="6058285"/>
            <a:ext cx="6581399" cy="430887"/>
          </a:xfrm>
          <a:prstGeom prst="rect">
            <a:avLst/>
          </a:prstGeom>
          <a:noFill/>
        </p:spPr>
        <p:txBody>
          <a:bodyPr wrap="none" rtlCol="0">
            <a:spAutoFit/>
          </a:bodyPr>
          <a:lstStyle/>
          <a:p>
            <a:pPr>
              <a:lnSpc>
                <a:spcPct val="90000"/>
              </a:lnSpc>
            </a:pPr>
            <a:r>
              <a:rPr lang="en-US" sz="2400" dirty="0" smtClean="0"/>
              <a:t> -4         -3        -2        -1          0          1          2</a:t>
            </a:r>
          </a:p>
        </p:txBody>
      </p:sp>
      <p:sp>
        <p:nvSpPr>
          <p:cNvPr id="7" name="TextBox 6"/>
          <p:cNvSpPr txBox="1"/>
          <p:nvPr/>
        </p:nvSpPr>
        <p:spPr>
          <a:xfrm>
            <a:off x="4317247" y="6389398"/>
            <a:ext cx="1245353" cy="430887"/>
          </a:xfrm>
          <a:prstGeom prst="rect">
            <a:avLst/>
          </a:prstGeom>
          <a:noFill/>
        </p:spPr>
        <p:txBody>
          <a:bodyPr wrap="none" rtlCol="0">
            <a:spAutoFit/>
          </a:bodyPr>
          <a:lstStyle/>
          <a:p>
            <a:pPr algn="ctr">
              <a:lnSpc>
                <a:spcPct val="90000"/>
              </a:lnSpc>
            </a:pPr>
            <a:r>
              <a:rPr lang="en-US" sz="2400" dirty="0" smtClean="0"/>
              <a:t>[0  K  0]</a:t>
            </a:r>
          </a:p>
        </p:txBody>
      </p:sp>
      <p:sp>
        <p:nvSpPr>
          <p:cNvPr id="8" name="TextBox 7"/>
          <p:cNvSpPr txBox="1"/>
          <p:nvPr/>
        </p:nvSpPr>
        <p:spPr>
          <a:xfrm rot="16200000">
            <a:off x="28947" y="4276738"/>
            <a:ext cx="1801019" cy="487313"/>
          </a:xfrm>
          <a:prstGeom prst="rect">
            <a:avLst/>
          </a:prstGeom>
          <a:noFill/>
        </p:spPr>
        <p:txBody>
          <a:bodyPr wrap="none" rtlCol="0">
            <a:spAutoFit/>
          </a:bodyPr>
          <a:lstStyle/>
          <a:p>
            <a:pPr algn="ctr">
              <a:lnSpc>
                <a:spcPct val="90000"/>
              </a:lnSpc>
            </a:pPr>
            <a:r>
              <a:rPr lang="en-US" sz="2800" dirty="0" smtClean="0"/>
              <a:t>[H  0  ½H]</a:t>
            </a:r>
          </a:p>
        </p:txBody>
      </p:sp>
      <p:sp>
        <p:nvSpPr>
          <p:cNvPr id="9" name="TextBox 8"/>
          <p:cNvSpPr txBox="1"/>
          <p:nvPr/>
        </p:nvSpPr>
        <p:spPr>
          <a:xfrm>
            <a:off x="1143000" y="3162685"/>
            <a:ext cx="503939" cy="2841804"/>
          </a:xfrm>
          <a:prstGeom prst="rect">
            <a:avLst/>
          </a:prstGeom>
          <a:noFill/>
        </p:spPr>
        <p:txBody>
          <a:bodyPr wrap="none" rtlCol="0">
            <a:spAutoFit/>
          </a:bodyPr>
          <a:lstStyle/>
          <a:p>
            <a:pPr algn="ctr">
              <a:lnSpc>
                <a:spcPct val="90000"/>
              </a:lnSpc>
            </a:pPr>
            <a:r>
              <a:rPr lang="en-US" sz="2800" dirty="0" smtClean="0"/>
              <a:t>1</a:t>
            </a:r>
          </a:p>
          <a:p>
            <a:pPr algn="ctr">
              <a:lnSpc>
                <a:spcPct val="90000"/>
              </a:lnSpc>
            </a:pPr>
            <a:endParaRPr lang="en-US" sz="2000" dirty="0" smtClean="0"/>
          </a:p>
          <a:p>
            <a:pPr algn="ctr">
              <a:lnSpc>
                <a:spcPct val="90000"/>
              </a:lnSpc>
            </a:pPr>
            <a:r>
              <a:rPr lang="en-US" dirty="0" smtClean="0"/>
              <a:t> </a:t>
            </a:r>
          </a:p>
          <a:p>
            <a:pPr algn="ctr">
              <a:lnSpc>
                <a:spcPct val="90000"/>
              </a:lnSpc>
            </a:pPr>
            <a:endParaRPr lang="en-US" dirty="0"/>
          </a:p>
          <a:p>
            <a:pPr algn="ctr">
              <a:lnSpc>
                <a:spcPct val="90000"/>
              </a:lnSpc>
            </a:pPr>
            <a:r>
              <a:rPr lang="en-US" sz="2800" dirty="0" smtClean="0"/>
              <a:t>0</a:t>
            </a:r>
          </a:p>
          <a:p>
            <a:pPr algn="ctr">
              <a:lnSpc>
                <a:spcPct val="90000"/>
              </a:lnSpc>
            </a:pPr>
            <a:endParaRPr lang="en-US" sz="2000" dirty="0" smtClean="0"/>
          </a:p>
          <a:p>
            <a:pPr algn="ctr">
              <a:lnSpc>
                <a:spcPct val="90000"/>
              </a:lnSpc>
            </a:pPr>
            <a:endParaRPr lang="en-US" sz="2000" dirty="0"/>
          </a:p>
          <a:p>
            <a:pPr algn="ctr">
              <a:lnSpc>
                <a:spcPct val="90000"/>
              </a:lnSpc>
            </a:pPr>
            <a:endParaRPr lang="en-US" dirty="0" smtClean="0"/>
          </a:p>
          <a:p>
            <a:pPr algn="ctr">
              <a:lnSpc>
                <a:spcPct val="90000"/>
              </a:lnSpc>
            </a:pPr>
            <a:r>
              <a:rPr lang="en-US" sz="2800" dirty="0" smtClean="0"/>
              <a:t>-1</a:t>
            </a:r>
          </a:p>
        </p:txBody>
      </p:sp>
      <p:pic>
        <p:nvPicPr>
          <p:cNvPr id="14" name="Picture 13" descr="Screen Shot 2014-12-11 at 5.40.20 PM.png"/>
          <p:cNvPicPr>
            <a:picLocks noChangeAspect="1"/>
          </p:cNvPicPr>
          <p:nvPr/>
        </p:nvPicPr>
        <p:blipFill rotWithShape="1">
          <a:blip r:embed="rId5">
            <a:extLst>
              <a:ext uri="{28A0092B-C50C-407E-A947-70E740481C1C}">
                <a14:useLocalDpi xmlns:a14="http://schemas.microsoft.com/office/drawing/2010/main" val="0"/>
              </a:ext>
            </a:extLst>
          </a:blip>
          <a:srcRect l="5107" t="3737" r="3080" b="1993"/>
          <a:stretch/>
        </p:blipFill>
        <p:spPr>
          <a:xfrm>
            <a:off x="2057400" y="35764"/>
            <a:ext cx="4572000" cy="2812134"/>
          </a:xfrm>
          <a:prstGeom prst="rect">
            <a:avLst/>
          </a:prstGeom>
        </p:spPr>
      </p:pic>
      <p:sp>
        <p:nvSpPr>
          <p:cNvPr id="15" name="Sun 14"/>
          <p:cNvSpPr/>
          <p:nvPr/>
        </p:nvSpPr>
        <p:spPr>
          <a:xfrm>
            <a:off x="5903064" y="2057400"/>
            <a:ext cx="381000" cy="381000"/>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6848221"/>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500"/>
                                        <p:tgtEl>
                                          <p:spTgt spid="4"/>
                                        </p:tgtEl>
                                      </p:cBhvr>
                                    </p:animEffect>
                                  </p:childTnLst>
                                </p:cTn>
                              </p:par>
                              <p:par>
                                <p:cTn id="8" presetID="0" presetClass="path" presetSubtype="0" accel="50000" decel="50000" fill="hold" grpId="0" nodeType="withEffect">
                                  <p:stCondLst>
                                    <p:cond delay="0"/>
                                  </p:stCondLst>
                                  <p:childTnLst>
                                    <p:animMotion origin="layout" path="M 5.14405E-6 1.70021E-6 L 5.14405E-6 -0.13324 " pathEditMode="relative" ptsTypes="AA">
                                      <p:cBhvr>
                                        <p:cTn id="9" dur="20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636290" cy="496290"/>
          </a:xfrm>
        </p:spPr>
        <p:txBody>
          <a:bodyPr>
            <a:normAutofit fontScale="90000"/>
          </a:bodyPr>
          <a:lstStyle/>
          <a:p>
            <a:r>
              <a:rPr lang="en-US" dirty="0" smtClean="0"/>
              <a:t>Evidence for orbital fluctuations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75461" y="-1074978"/>
            <a:ext cx="5593078" cy="914399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775461" y="-1074979"/>
            <a:ext cx="5593079" cy="9144001"/>
          </a:xfrm>
          <a:prstGeom prst="rect">
            <a:avLst/>
          </a:prstGeom>
        </p:spPr>
      </p:pic>
    </p:spTree>
    <p:extLst>
      <p:ext uri="{BB962C8B-B14F-4D97-AF65-F5344CB8AC3E}">
        <p14:creationId xmlns:p14="http://schemas.microsoft.com/office/powerpoint/2010/main" val="2651236337"/>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9882" y="6358218"/>
            <a:ext cx="9116079" cy="469900"/>
          </a:xfrm>
          <a:prstGeom prst="rect">
            <a:avLst/>
          </a:prstGeom>
        </p:spPr>
      </p:pic>
      <p:sp>
        <p:nvSpPr>
          <p:cNvPr id="93186" name="Rectangle 2"/>
          <p:cNvSpPr>
            <a:spLocks noGrp="1" noChangeArrowheads="1"/>
          </p:cNvSpPr>
          <p:nvPr>
            <p:ph type="title"/>
          </p:nvPr>
        </p:nvSpPr>
        <p:spPr>
          <a:xfrm>
            <a:off x="457200" y="-167234"/>
            <a:ext cx="8229600" cy="1143000"/>
          </a:xfrm>
        </p:spPr>
        <p:txBody>
          <a:bodyPr/>
          <a:lstStyle/>
          <a:p>
            <a:r>
              <a:rPr lang="en-US" dirty="0"/>
              <a:t>Is exchange </a:t>
            </a:r>
            <a:r>
              <a:rPr lang="en-US" b="0" i="1" dirty="0"/>
              <a:t>constant</a:t>
            </a:r>
            <a:r>
              <a:rPr lang="en-US" i="1" dirty="0"/>
              <a:t> </a:t>
            </a:r>
            <a:r>
              <a:rPr lang="en-US" dirty="0"/>
              <a:t>?</a:t>
            </a:r>
          </a:p>
        </p:txBody>
      </p:sp>
      <p:graphicFrame>
        <p:nvGraphicFramePr>
          <p:cNvPr id="93187" name="Object 3"/>
          <p:cNvGraphicFramePr>
            <a:graphicFrameLocks noChangeAspect="1"/>
          </p:cNvGraphicFramePr>
          <p:nvPr>
            <p:extLst>
              <p:ext uri="{D42A27DB-BD31-4B8C-83A1-F6EECF244321}">
                <p14:modId xmlns:p14="http://schemas.microsoft.com/office/powerpoint/2010/main" val="1053349806"/>
              </p:ext>
            </p:extLst>
          </p:nvPr>
        </p:nvGraphicFramePr>
        <p:xfrm>
          <a:off x="2554288" y="966788"/>
          <a:ext cx="3554412" cy="979487"/>
        </p:xfrm>
        <a:graphic>
          <a:graphicData uri="http://schemas.openxmlformats.org/presentationml/2006/ole">
            <mc:AlternateContent xmlns:mc="http://schemas.openxmlformats.org/markup-compatibility/2006">
              <mc:Choice xmlns:v="urn:schemas-microsoft-com:vml" Requires="v">
                <p:oleObj spid="_x0000_s66568" name="Equation" r:id="rId4" imgW="1054100" imgH="292100" progId="Equation.DSMT4">
                  <p:embed/>
                </p:oleObj>
              </mc:Choice>
              <mc:Fallback>
                <p:oleObj name="Equation" r:id="rId4" imgW="1054100" imgH="292100" progId="Equation.DSMT4">
                  <p:embed/>
                  <p:pic>
                    <p:nvPicPr>
                      <p:cNvPr id="0" name=""/>
                      <p:cNvPicPr>
                        <a:picLocks noChangeAspect="1" noChangeArrowheads="1"/>
                      </p:cNvPicPr>
                      <p:nvPr/>
                    </p:nvPicPr>
                    <p:blipFill>
                      <a:blip r:embed="rId5"/>
                      <a:srcRect/>
                      <a:stretch>
                        <a:fillRect/>
                      </a:stretch>
                    </p:blipFill>
                    <p:spPr bwMode="auto">
                      <a:xfrm>
                        <a:off x="2554288" y="966788"/>
                        <a:ext cx="3554412" cy="979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93188" name="Text Box 4"/>
          <p:cNvSpPr txBox="1">
            <a:spLocks noChangeArrowheads="1"/>
          </p:cNvSpPr>
          <p:nvPr/>
        </p:nvSpPr>
        <p:spPr bwMode="auto">
          <a:xfrm>
            <a:off x="252977" y="1946275"/>
            <a:ext cx="7926387"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 typeface="Monotype Sorts" charset="0"/>
              <a:buChar char="+"/>
            </a:pPr>
            <a:r>
              <a:rPr lang="en-US" sz="3200" i="1" baseline="0">
                <a:latin typeface="Times New Roman" charset="0"/>
              </a:rPr>
              <a:t>J</a:t>
            </a:r>
            <a:r>
              <a:rPr lang="en-US" sz="3200" i="1">
                <a:latin typeface="Times New Roman" charset="0"/>
              </a:rPr>
              <a:t>ij</a:t>
            </a:r>
            <a:r>
              <a:rPr lang="en-US" sz="2800" baseline="0"/>
              <a:t> is controlled by higher energy physics </a:t>
            </a:r>
          </a:p>
          <a:p>
            <a:pPr>
              <a:buFont typeface="Monotype Sorts" charset="0"/>
              <a:buNone/>
            </a:pPr>
            <a:r>
              <a:rPr lang="en-US" sz="2800" baseline="0"/>
              <a:t>   that we like to consider irrelevant at low energies</a:t>
            </a:r>
          </a:p>
          <a:p>
            <a:pPr lvl="1">
              <a:buFontTx/>
              <a:buChar char="•"/>
            </a:pPr>
            <a:r>
              <a:rPr lang="en-US" sz="2800" baseline="0">
                <a:solidFill>
                  <a:srgbClr val="FF0000"/>
                </a:solidFill>
              </a:rPr>
              <a:t> atomic spacing</a:t>
            </a:r>
          </a:p>
          <a:p>
            <a:pPr lvl="1">
              <a:buFontTx/>
              <a:buChar char="•"/>
            </a:pPr>
            <a:r>
              <a:rPr lang="en-US" sz="2800" baseline="0">
                <a:solidFill>
                  <a:srgbClr val="FF0000"/>
                </a:solidFill>
              </a:rPr>
              <a:t> Orbital overlap</a:t>
            </a:r>
          </a:p>
          <a:p>
            <a:pPr lvl="1">
              <a:buFontTx/>
              <a:buChar char="•"/>
            </a:pPr>
            <a:r>
              <a:rPr lang="en-US" sz="2800" baseline="0">
                <a:solidFill>
                  <a:srgbClr val="FF0000"/>
                </a:solidFill>
              </a:rPr>
              <a:t> Orbital occupancy</a:t>
            </a:r>
          </a:p>
          <a:p>
            <a:pPr lvl="1">
              <a:buFontTx/>
              <a:buChar char="•"/>
            </a:pPr>
            <a:r>
              <a:rPr lang="en-US" sz="2800" baseline="0">
                <a:solidFill>
                  <a:srgbClr val="FF0000"/>
                </a:solidFill>
              </a:rPr>
              <a:t> localized or itinerant electronic states</a:t>
            </a:r>
            <a:endParaRPr lang="en-US" sz="2400" baseline="0"/>
          </a:p>
        </p:txBody>
      </p:sp>
      <p:sp>
        <p:nvSpPr>
          <p:cNvPr id="93190" name="Text Box 6"/>
          <p:cNvSpPr txBox="1">
            <a:spLocks noChangeArrowheads="1"/>
          </p:cNvSpPr>
          <p:nvPr/>
        </p:nvSpPr>
        <p:spPr bwMode="auto">
          <a:xfrm>
            <a:off x="197414" y="4660900"/>
            <a:ext cx="78676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 typeface="Monotype Sorts" charset="0"/>
              <a:buChar char="+"/>
            </a:pPr>
            <a:r>
              <a:rPr lang="en-US" sz="2800" baseline="0">
                <a:solidFill>
                  <a:srgbClr val="0000CC"/>
                </a:solidFill>
              </a:rPr>
              <a:t> These degrees of freedom can become relevant </a:t>
            </a:r>
          </a:p>
          <a:p>
            <a:pPr>
              <a:buFont typeface="Monotype Sorts" charset="0"/>
              <a:buNone/>
            </a:pPr>
            <a:r>
              <a:rPr lang="en-US" sz="2800" baseline="0">
                <a:solidFill>
                  <a:srgbClr val="0000CC"/>
                </a:solidFill>
              </a:rPr>
              <a:t>     if  </a:t>
            </a:r>
            <a:r>
              <a:rPr lang="en-US" sz="3200" baseline="0">
                <a:solidFill>
                  <a:srgbClr val="0000CC"/>
                </a:solidFill>
                <a:latin typeface="English157 BT" charset="0"/>
              </a:rPr>
              <a:t>H</a:t>
            </a:r>
            <a:r>
              <a:rPr lang="en-US" sz="2800" baseline="0">
                <a:solidFill>
                  <a:srgbClr val="0000CC"/>
                </a:solidFill>
              </a:rPr>
              <a:t> produces </a:t>
            </a:r>
            <a:r>
              <a:rPr lang="ja-JP" altLang="en-US" sz="2800" baseline="0">
                <a:solidFill>
                  <a:srgbClr val="0000CC"/>
                </a:solidFill>
                <a:latin typeface="Arial"/>
              </a:rPr>
              <a:t>“</a:t>
            </a:r>
            <a:r>
              <a:rPr lang="en-US" sz="2800" baseline="0">
                <a:solidFill>
                  <a:srgbClr val="0000CC"/>
                </a:solidFill>
              </a:rPr>
              <a:t>degenerate</a:t>
            </a:r>
            <a:r>
              <a:rPr lang="ja-JP" altLang="en-US" sz="2800" baseline="0">
                <a:solidFill>
                  <a:srgbClr val="0000CC"/>
                </a:solidFill>
                <a:latin typeface="Arial"/>
              </a:rPr>
              <a:t>”</a:t>
            </a:r>
            <a:r>
              <a:rPr lang="en-US" sz="2800" baseline="0">
                <a:solidFill>
                  <a:srgbClr val="0000CC"/>
                </a:solidFill>
              </a:rPr>
              <a:t> state</a:t>
            </a:r>
            <a:endParaRPr lang="en-US" sz="2800" baseline="0">
              <a:solidFill>
                <a:srgbClr val="008000"/>
              </a:solidFill>
            </a:endParaRPr>
          </a:p>
        </p:txBody>
      </p:sp>
      <p:sp>
        <p:nvSpPr>
          <p:cNvPr id="93192" name="Text Box 8"/>
          <p:cNvSpPr txBox="1">
            <a:spLocks noChangeArrowheads="1"/>
          </p:cNvSpPr>
          <p:nvPr/>
        </p:nvSpPr>
        <p:spPr bwMode="auto">
          <a:xfrm>
            <a:off x="157727" y="5667375"/>
            <a:ext cx="742473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 typeface="Monotype Sorts" charset="0"/>
              <a:buChar char="+"/>
            </a:pPr>
            <a:r>
              <a:rPr lang="en-US" sz="2800" baseline="0" dirty="0">
                <a:solidFill>
                  <a:srgbClr val="008000"/>
                </a:solidFill>
              </a:rPr>
              <a:t> The result can be intricate interplay between </a:t>
            </a:r>
          </a:p>
          <a:p>
            <a:pPr>
              <a:buFont typeface="Monotype Sorts" charset="0"/>
              <a:buNone/>
            </a:pPr>
            <a:r>
              <a:rPr lang="en-US" sz="2800" baseline="0" dirty="0">
                <a:solidFill>
                  <a:srgbClr val="008000"/>
                </a:solidFill>
              </a:rPr>
              <a:t>    spin charge and lattice sectors</a:t>
            </a:r>
          </a:p>
        </p:txBody>
      </p:sp>
    </p:spTree>
    <p:extLst>
      <p:ext uri="{BB962C8B-B14F-4D97-AF65-F5344CB8AC3E}">
        <p14:creationId xmlns:p14="http://schemas.microsoft.com/office/powerpoint/2010/main" val="4155096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3190"/>
                                        </p:tgtEl>
                                        <p:attrNameLst>
                                          <p:attrName>style.visibility</p:attrName>
                                        </p:attrNameLst>
                                      </p:cBhvr>
                                      <p:to>
                                        <p:strVal val="visible"/>
                                      </p:to>
                                    </p:set>
                                    <p:animEffect transition="in" filter="dissolve">
                                      <p:cBhvr>
                                        <p:cTn id="7" dur="500"/>
                                        <p:tgtEl>
                                          <p:spTgt spid="931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3192"/>
                                        </p:tgtEl>
                                        <p:attrNameLst>
                                          <p:attrName>style.visibility</p:attrName>
                                        </p:attrNameLst>
                                      </p:cBhvr>
                                      <p:to>
                                        <p:strVal val="visible"/>
                                      </p:to>
                                    </p:set>
                                    <p:anim calcmode="lin" valueType="num">
                                      <p:cBhvr additive="base">
                                        <p:cTn id="12" dur="500" fill="hold"/>
                                        <p:tgtEl>
                                          <p:spTgt spid="93192"/>
                                        </p:tgtEl>
                                        <p:attrNameLst>
                                          <p:attrName>ppt_x</p:attrName>
                                        </p:attrNameLst>
                                      </p:cBhvr>
                                      <p:tavLst>
                                        <p:tav tm="0">
                                          <p:val>
                                            <p:strVal val="#ppt_x"/>
                                          </p:val>
                                        </p:tav>
                                        <p:tav tm="100000">
                                          <p:val>
                                            <p:strVal val="#ppt_x"/>
                                          </p:val>
                                        </p:tav>
                                      </p:tavLst>
                                    </p:anim>
                                    <p:anim calcmode="lin" valueType="num">
                                      <p:cBhvr additive="base">
                                        <p:cTn id="13" dur="500" fill="hold"/>
                                        <p:tgtEl>
                                          <p:spTgt spid="931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0" grpId="0" autoUpdateAnimBg="0"/>
      <p:bldP spid="93192"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15120"/>
            <a:ext cx="8229600" cy="685800"/>
          </a:xfrm>
        </p:spPr>
        <p:txBody>
          <a:bodyPr>
            <a:normAutofit fontScale="90000"/>
          </a:bodyPr>
          <a:lstStyle/>
          <a:p>
            <a:r>
              <a:rPr lang="en-US" dirty="0" smtClean="0"/>
              <a:t>Can critical magnetism induce superconductivity? </a:t>
            </a:r>
            <a:endParaRPr lang="en-US" baseline="-25000" dirty="0"/>
          </a:p>
        </p:txBody>
      </p:sp>
      <p:pic>
        <p:nvPicPr>
          <p:cNvPr id="5" name="Picture 3"/>
          <p:cNvPicPr>
            <a:picLocks noChangeAspect="1" noChangeArrowheads="1"/>
          </p:cNvPicPr>
          <p:nvPr/>
        </p:nvPicPr>
        <p:blipFill>
          <a:blip r:embed="rId3"/>
          <a:srcRect/>
          <a:stretch>
            <a:fillRect/>
          </a:stretch>
        </p:blipFill>
        <p:spPr bwMode="auto">
          <a:xfrm>
            <a:off x="78386" y="1373800"/>
            <a:ext cx="3183451" cy="4800600"/>
          </a:xfrm>
          <a:prstGeom prst="rect">
            <a:avLst/>
          </a:prstGeom>
          <a:ln>
            <a:noFill/>
          </a:ln>
          <a:effectLst>
            <a:outerShdw blurRad="292100" dist="139700" dir="2700000" algn="tl" rotWithShape="0">
              <a:srgbClr val="333333">
                <a:alpha val="65000"/>
              </a:srgbClr>
            </a:outerShdw>
          </a:effectLst>
        </p:spPr>
      </p:pic>
      <p:sp>
        <p:nvSpPr>
          <p:cNvPr id="6" name="Text Box 4"/>
          <p:cNvSpPr txBox="1">
            <a:spLocks noChangeArrowheads="1"/>
          </p:cNvSpPr>
          <p:nvPr/>
        </p:nvSpPr>
        <p:spPr bwMode="auto">
          <a:xfrm>
            <a:off x="271254" y="3695087"/>
            <a:ext cx="2880837" cy="179152"/>
          </a:xfrm>
          <a:prstGeom prst="rect">
            <a:avLst/>
          </a:prstGeom>
          <a:solidFill>
            <a:schemeClr val="bg1"/>
          </a:solidFill>
          <a:ln w="9525">
            <a:noFill/>
            <a:miter lim="800000"/>
            <a:headEnd/>
            <a:tailEnd/>
          </a:ln>
        </p:spPr>
        <p:txBody>
          <a:bodyPr wrap="square" lIns="0" tIns="0" rIns="0" bIns="0">
            <a:spAutoFit/>
          </a:bodyPr>
          <a:lstStyle/>
          <a:p>
            <a:pPr eaLnBrk="1">
              <a:lnSpc>
                <a:spcPct val="97000"/>
              </a:lnSpc>
              <a:buClr>
                <a:srgbClr val="000000"/>
              </a:buClr>
              <a:buSzPct val="45000"/>
              <a:buFont typeface="StarSymbol" charset="0"/>
              <a:buNone/>
              <a:tabLst>
                <a:tab pos="723900" algn="l"/>
                <a:tab pos="1447800" algn="l"/>
                <a:tab pos="2171700" algn="l"/>
                <a:tab pos="2895600" algn="l"/>
                <a:tab pos="3619500" algn="l"/>
              </a:tabLst>
            </a:pPr>
            <a:r>
              <a:rPr lang="en-GB" sz="1200" dirty="0">
                <a:latin typeface="Arial" charset="0"/>
              </a:rPr>
              <a:t>Hsu F et al. PNAS 2008;105:14262-14264</a:t>
            </a:r>
          </a:p>
        </p:txBody>
      </p:sp>
      <p:sp>
        <p:nvSpPr>
          <p:cNvPr id="9" name="TextBox 8"/>
          <p:cNvSpPr txBox="1"/>
          <p:nvPr/>
        </p:nvSpPr>
        <p:spPr>
          <a:xfrm>
            <a:off x="4641229" y="2223352"/>
            <a:ext cx="1744388" cy="307777"/>
          </a:xfrm>
          <a:prstGeom prst="rect">
            <a:avLst/>
          </a:prstGeom>
          <a:noFill/>
        </p:spPr>
        <p:txBody>
          <a:bodyPr wrap="none" rtlCol="0">
            <a:spAutoFit/>
          </a:bodyPr>
          <a:lstStyle/>
          <a:p>
            <a:r>
              <a:rPr lang="en-US" sz="1400" dirty="0" smtClean="0">
                <a:latin typeface="Arial" pitchFamily="34" charset="0"/>
                <a:cs typeface="Arial" pitchFamily="34" charset="0"/>
              </a:rPr>
              <a:t>Z. Mao et al. (2009)</a:t>
            </a:r>
            <a:endParaRPr lang="en-US" sz="1400" dirty="0">
              <a:latin typeface="Arial" pitchFamily="34" charset="0"/>
              <a:cs typeface="Arial" pitchFamily="34" charset="0"/>
            </a:endParaRPr>
          </a:p>
        </p:txBody>
      </p:sp>
      <p:pic>
        <p:nvPicPr>
          <p:cNvPr id="8" name="Picture 3" descr="FeTeSe in_plane resistivity_high Se contents.tif"/>
          <p:cNvPicPr>
            <a:picLocks noChangeAspect="1"/>
          </p:cNvPicPr>
          <p:nvPr/>
        </p:nvPicPr>
        <p:blipFill>
          <a:blip r:embed="rId4" cstate="print"/>
          <a:srcRect/>
          <a:stretch>
            <a:fillRect/>
          </a:stretch>
        </p:blipFill>
        <p:spPr bwMode="auto">
          <a:xfrm>
            <a:off x="3373024" y="1373800"/>
            <a:ext cx="5505901" cy="4800600"/>
          </a:xfrm>
          <a:prstGeom prst="rect">
            <a:avLst/>
          </a:prstGeom>
          <a:ln>
            <a:noFill/>
          </a:ln>
          <a:effectLst>
            <a:outerShdw blurRad="292100" dist="139700" dir="2700000" algn="tl" rotWithShape="0">
              <a:srgbClr val="333333">
                <a:alpha val="65000"/>
              </a:srgbClr>
            </a:outerShdw>
          </a:effectLst>
        </p:spPr>
      </p:pic>
      <p:pic>
        <p:nvPicPr>
          <p:cNvPr id="250881" name="Picture 1"/>
          <p:cNvPicPr>
            <a:picLocks noChangeAspect="1" noChangeArrowheads="1"/>
          </p:cNvPicPr>
          <p:nvPr/>
        </p:nvPicPr>
        <p:blipFill>
          <a:blip r:embed="rId5"/>
          <a:srcRect l="4848" r="6689" b="44513"/>
          <a:stretch>
            <a:fillRect/>
          </a:stretch>
        </p:blipFill>
        <p:spPr bwMode="auto">
          <a:xfrm>
            <a:off x="3371583" y="1373800"/>
            <a:ext cx="5770976" cy="4831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7052824"/>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250881"/>
                                        </p:tgtEl>
                                        <p:attrNameLst>
                                          <p:attrName>style.visibility</p:attrName>
                                        </p:attrNameLst>
                                      </p:cBhvr>
                                      <p:to>
                                        <p:strVal val="visible"/>
                                      </p:to>
                                    </p:set>
                                    <p:animEffect transition="in" filter="dissolve">
                                      <p:cBhvr>
                                        <p:cTn id="10" dur="500"/>
                                        <p:tgtEl>
                                          <p:spTgt spid="250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0"/>
            <a:ext cx="9144000" cy="842063"/>
          </a:xfrm>
        </p:spPr>
        <p:txBody>
          <a:bodyPr>
            <a:normAutofit fontScale="90000"/>
          </a:bodyPr>
          <a:lstStyle/>
          <a:p>
            <a:r>
              <a:rPr lang="en-US" dirty="0" smtClean="0"/>
              <a:t>From Critical Fluctuations to Resonance</a:t>
            </a:r>
            <a:endParaRPr lang="en-US" dirty="0"/>
          </a:p>
        </p:txBody>
      </p:sp>
      <p:pic>
        <p:nvPicPr>
          <p:cNvPr id="187397" name="Picture 5" descr="C:\Documents and Settings\collin\My Documents\FeTeSe\November 2009 MACS\QE Slice (qx,1-qx)_25K_symmetrized.jpg"/>
          <p:cNvPicPr>
            <a:picLocks noChangeAspect="1" noChangeArrowheads="1"/>
          </p:cNvPicPr>
          <p:nvPr/>
        </p:nvPicPr>
        <p:blipFill>
          <a:blip r:embed="rId3"/>
          <a:srcRect/>
          <a:stretch>
            <a:fillRect/>
          </a:stretch>
        </p:blipFill>
        <p:spPr bwMode="auto">
          <a:xfrm>
            <a:off x="0" y="762001"/>
            <a:ext cx="9144000" cy="6096000"/>
          </a:xfrm>
          <a:prstGeom prst="rect">
            <a:avLst/>
          </a:prstGeom>
          <a:noFill/>
        </p:spPr>
      </p:pic>
      <p:pic>
        <p:nvPicPr>
          <p:cNvPr id="187398" name="Picture 6" descr="C:\Documents and Settings\collin\My Documents\FeTeSe\November 2009 MACS\QE Slice (qx,1-qx)_2K_symmetrized.jpg"/>
          <p:cNvPicPr>
            <a:picLocks noChangeAspect="1" noChangeArrowheads="1"/>
          </p:cNvPicPr>
          <p:nvPr/>
        </p:nvPicPr>
        <p:blipFill>
          <a:blip r:embed="rId4"/>
          <a:srcRect/>
          <a:stretch>
            <a:fillRect/>
          </a:stretch>
        </p:blipFill>
        <p:spPr bwMode="auto">
          <a:xfrm>
            <a:off x="0" y="762000"/>
            <a:ext cx="9144000" cy="6096000"/>
          </a:xfrm>
          <a:prstGeom prst="rect">
            <a:avLst/>
          </a:prstGeom>
          <a:noFill/>
        </p:spPr>
      </p:pic>
      <p:sp>
        <p:nvSpPr>
          <p:cNvPr id="9" name="TextBox 8"/>
          <p:cNvSpPr txBox="1"/>
          <p:nvPr/>
        </p:nvSpPr>
        <p:spPr>
          <a:xfrm>
            <a:off x="2097157" y="702427"/>
            <a:ext cx="3906078" cy="369332"/>
          </a:xfrm>
          <a:prstGeom prst="rect">
            <a:avLst/>
          </a:prstGeom>
          <a:solidFill>
            <a:schemeClr val="bg1"/>
          </a:solidFill>
        </p:spPr>
        <p:txBody>
          <a:bodyPr wrap="square" rtlCol="0">
            <a:spAutoFit/>
          </a:bodyPr>
          <a:lstStyle/>
          <a:p>
            <a:r>
              <a:rPr lang="en-US" dirty="0" smtClean="0"/>
              <a:t>Transverse Slice Along </a:t>
            </a:r>
            <a:r>
              <a:rPr lang="en-US" dirty="0" err="1" smtClean="0"/>
              <a:t>Q</a:t>
            </a:r>
            <a:r>
              <a:rPr lang="en-US" baseline="-25000" dirty="0" err="1" smtClean="0"/>
              <a:t>x</a:t>
            </a:r>
            <a:r>
              <a:rPr lang="en-US" dirty="0" err="1" smtClean="0"/>
              <a:t>+Q</a:t>
            </a:r>
            <a:r>
              <a:rPr lang="en-US" baseline="-25000" dirty="0" err="1" smtClean="0"/>
              <a:t>y</a:t>
            </a:r>
            <a:r>
              <a:rPr lang="en-US" dirty="0" smtClean="0"/>
              <a:t>=1</a:t>
            </a:r>
            <a:endParaRPr lang="en-US" dirty="0"/>
          </a:p>
        </p:txBody>
      </p:sp>
      <p:sp>
        <p:nvSpPr>
          <p:cNvPr id="10" name="TextBox 9"/>
          <p:cNvSpPr txBox="1"/>
          <p:nvPr/>
        </p:nvSpPr>
        <p:spPr>
          <a:xfrm>
            <a:off x="5655368" y="5108713"/>
            <a:ext cx="1452642" cy="523220"/>
          </a:xfrm>
          <a:prstGeom prst="rect">
            <a:avLst/>
          </a:prstGeom>
          <a:noFill/>
        </p:spPr>
        <p:txBody>
          <a:bodyPr wrap="none" rtlCol="0">
            <a:spAutoFit/>
          </a:bodyPr>
          <a:lstStyle/>
          <a:p>
            <a:r>
              <a:rPr lang="en-US" sz="2800" dirty="0" smtClean="0">
                <a:solidFill>
                  <a:schemeClr val="bg1"/>
                </a:solidFill>
              </a:rPr>
              <a:t>T=1.5 K</a:t>
            </a:r>
            <a:endParaRPr lang="en-US" sz="2800" dirty="0">
              <a:solidFill>
                <a:schemeClr val="bg1"/>
              </a:solidFill>
            </a:endParaRPr>
          </a:p>
        </p:txBody>
      </p:sp>
      <p:sp>
        <p:nvSpPr>
          <p:cNvPr id="11" name="TextBox 10"/>
          <p:cNvSpPr txBox="1"/>
          <p:nvPr/>
        </p:nvSpPr>
        <p:spPr>
          <a:xfrm>
            <a:off x="5658683" y="5112028"/>
            <a:ext cx="1353256" cy="523220"/>
          </a:xfrm>
          <a:prstGeom prst="rect">
            <a:avLst/>
          </a:prstGeom>
          <a:noFill/>
        </p:spPr>
        <p:txBody>
          <a:bodyPr wrap="none" rtlCol="0">
            <a:spAutoFit/>
          </a:bodyPr>
          <a:lstStyle/>
          <a:p>
            <a:r>
              <a:rPr lang="en-US" sz="2800" dirty="0" smtClean="0">
                <a:solidFill>
                  <a:schemeClr val="bg1"/>
                </a:solidFill>
              </a:rPr>
              <a:t>T=25 K</a:t>
            </a:r>
            <a:endParaRPr lang="en-US" sz="2800" dirty="0">
              <a:solidFill>
                <a:schemeClr val="bg1"/>
              </a:solidFill>
            </a:endParaRPr>
          </a:p>
        </p:txBody>
      </p:sp>
      <p:sp>
        <p:nvSpPr>
          <p:cNvPr id="8" name="TextBox 7"/>
          <p:cNvSpPr txBox="1"/>
          <p:nvPr/>
        </p:nvSpPr>
        <p:spPr>
          <a:xfrm>
            <a:off x="867103" y="5447267"/>
            <a:ext cx="3191899" cy="400110"/>
          </a:xfrm>
          <a:prstGeom prst="rect">
            <a:avLst/>
          </a:prstGeom>
          <a:noFill/>
        </p:spPr>
        <p:txBody>
          <a:bodyPr wrap="none" rtlCol="0">
            <a:spAutoFit/>
          </a:bodyPr>
          <a:lstStyle/>
          <a:p>
            <a:r>
              <a:rPr lang="en-US" sz="2000" dirty="0" err="1" smtClean="0">
                <a:solidFill>
                  <a:schemeClr val="bg1"/>
                </a:solidFill>
              </a:rPr>
              <a:t>Thampy</a:t>
            </a:r>
            <a:r>
              <a:rPr lang="en-US" sz="2000" dirty="0" smtClean="0">
                <a:solidFill>
                  <a:schemeClr val="bg1"/>
                </a:solidFill>
              </a:rPr>
              <a:t> et al. unpublished</a:t>
            </a:r>
            <a:endParaRPr lang="en-US" sz="2000" dirty="0">
              <a:solidFill>
                <a:schemeClr val="bg1"/>
              </a:solidFill>
            </a:endParaRPr>
          </a:p>
        </p:txBody>
      </p:sp>
    </p:spTree>
    <p:extLst>
      <p:ext uri="{BB962C8B-B14F-4D97-AF65-F5344CB8AC3E}">
        <p14:creationId xmlns:p14="http://schemas.microsoft.com/office/powerpoint/2010/main" val="941256020"/>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398"/>
                                        </p:tgtEl>
                                        <p:attrNameLst>
                                          <p:attrName>style.visibility</p:attrName>
                                        </p:attrNameLst>
                                      </p:cBhvr>
                                      <p:to>
                                        <p:strVal val="visible"/>
                                      </p:to>
                                    </p:set>
                                    <p:animEffect transition="in" filter="fade">
                                      <p:cBhvr>
                                        <p:cTn id="7" dur="1000"/>
                                        <p:tgtEl>
                                          <p:spTgt spid="187398"/>
                                        </p:tgtEl>
                                      </p:cBhvr>
                                    </p:animEffect>
                                  </p:childTnLst>
                                </p:cTn>
                              </p:par>
                              <p:par>
                                <p:cTn id="8" presetID="9" presetClass="exit" presetSubtype="0" fill="hold" grpId="0" nodeType="withEffect">
                                  <p:stCondLst>
                                    <p:cond delay="0"/>
                                  </p:stCondLst>
                                  <p:childTnLst>
                                    <p:animEffect transition="out" filter="dissolv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490058"/>
            <a:ext cx="9144000" cy="4367942"/>
          </a:xfrm>
          <a:prstGeom prst="rect">
            <a:avLst/>
          </a:prstGeom>
        </p:spPr>
      </p:pic>
      <p:sp>
        <p:nvSpPr>
          <p:cNvPr id="2" name="Title 1"/>
          <p:cNvSpPr>
            <a:spLocks noGrp="1"/>
          </p:cNvSpPr>
          <p:nvPr>
            <p:ph type="title"/>
          </p:nvPr>
        </p:nvSpPr>
        <p:spPr>
          <a:xfrm>
            <a:off x="0" y="-272165"/>
            <a:ext cx="9144000" cy="1143000"/>
          </a:xfrm>
        </p:spPr>
        <p:txBody>
          <a:bodyPr>
            <a:normAutofit/>
          </a:bodyPr>
          <a:lstStyle/>
          <a:p>
            <a:r>
              <a:rPr lang="en-US" sz="3200" dirty="0" smtClean="0"/>
              <a:t>Effects of Superconductivity on magnetism</a:t>
            </a:r>
            <a:endParaRPr lang="en-US" sz="3200" dirty="0"/>
          </a:p>
        </p:txBody>
      </p:sp>
      <p:pic>
        <p:nvPicPr>
          <p:cNvPr id="3" name="Picture 2"/>
          <p:cNvPicPr>
            <a:picLocks noChangeAspect="1"/>
          </p:cNvPicPr>
          <p:nvPr/>
        </p:nvPicPr>
        <p:blipFill rotWithShape="1">
          <a:blip r:embed="rId3"/>
          <a:srcRect l="9548" t="24117" r="8231"/>
          <a:stretch/>
        </p:blipFill>
        <p:spPr>
          <a:xfrm>
            <a:off x="895832" y="2512738"/>
            <a:ext cx="7518179" cy="3678855"/>
          </a:xfrm>
          <a:prstGeom prst="rect">
            <a:avLst/>
          </a:prstGeom>
        </p:spPr>
      </p:pic>
      <p:pic>
        <p:nvPicPr>
          <p:cNvPr id="5" name="Picture 4"/>
          <p:cNvPicPr>
            <a:picLocks noChangeAspect="1"/>
          </p:cNvPicPr>
          <p:nvPr/>
        </p:nvPicPr>
        <p:blipFill rotWithShape="1">
          <a:blip r:embed="rId2"/>
          <a:srcRect t="83404"/>
          <a:stretch/>
        </p:blipFill>
        <p:spPr>
          <a:xfrm>
            <a:off x="0" y="6154738"/>
            <a:ext cx="9144000" cy="724906"/>
          </a:xfrm>
          <a:prstGeom prst="rect">
            <a:avLst/>
          </a:prstGeom>
        </p:spPr>
      </p:pic>
      <p:pic>
        <p:nvPicPr>
          <p:cNvPr id="6" name="Picture 5"/>
          <p:cNvPicPr>
            <a:picLocks noChangeAspect="1"/>
          </p:cNvPicPr>
          <p:nvPr/>
        </p:nvPicPr>
        <p:blipFill rotWithShape="1">
          <a:blip r:embed="rId3"/>
          <a:srcRect b="76120"/>
          <a:stretch/>
        </p:blipFill>
        <p:spPr>
          <a:xfrm>
            <a:off x="0" y="1309486"/>
            <a:ext cx="9144000" cy="1157706"/>
          </a:xfrm>
          <a:prstGeom prst="rect">
            <a:avLst/>
          </a:prstGeom>
        </p:spPr>
      </p:pic>
      <p:pic>
        <p:nvPicPr>
          <p:cNvPr id="7" name="Picture 6"/>
          <p:cNvPicPr>
            <a:picLocks noChangeAspect="1"/>
          </p:cNvPicPr>
          <p:nvPr/>
        </p:nvPicPr>
        <p:blipFill rotWithShape="1">
          <a:blip r:embed="rId4"/>
          <a:srcRect l="8432" t="23416" r="9348"/>
          <a:stretch/>
        </p:blipFill>
        <p:spPr>
          <a:xfrm>
            <a:off x="895832" y="2467192"/>
            <a:ext cx="7518179" cy="3674979"/>
          </a:xfrm>
          <a:prstGeom prst="rect">
            <a:avLst/>
          </a:prstGeom>
        </p:spPr>
      </p:pic>
      <p:pic>
        <p:nvPicPr>
          <p:cNvPr id="8" name="Picture 7"/>
          <p:cNvPicPr>
            <a:picLocks noChangeAspect="1"/>
          </p:cNvPicPr>
          <p:nvPr/>
        </p:nvPicPr>
        <p:blipFill rotWithShape="1">
          <a:blip r:embed="rId4"/>
          <a:srcRect r="1364" b="76300"/>
          <a:stretch/>
        </p:blipFill>
        <p:spPr>
          <a:xfrm>
            <a:off x="124736" y="1309486"/>
            <a:ext cx="9019264" cy="1137283"/>
          </a:xfrm>
          <a:prstGeom prst="rect">
            <a:avLst/>
          </a:prstGeom>
        </p:spPr>
      </p:pic>
    </p:spTree>
    <p:extLst>
      <p:ext uri="{BB962C8B-B14F-4D97-AF65-F5344CB8AC3E}">
        <p14:creationId xmlns:p14="http://schemas.microsoft.com/office/powerpoint/2010/main" val="279238324"/>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Spatially resolved magnetic condensation energy</a:t>
            </a:r>
            <a:endParaRPr lang="en-US" dirty="0"/>
          </a:p>
        </p:txBody>
      </p:sp>
      <p:pic>
        <p:nvPicPr>
          <p:cNvPr id="3" name="Picture 2"/>
          <p:cNvPicPr>
            <a:picLocks noChangeAspect="1"/>
          </p:cNvPicPr>
          <p:nvPr/>
        </p:nvPicPr>
        <p:blipFill>
          <a:blip r:embed="rId3"/>
          <a:stretch>
            <a:fillRect/>
          </a:stretch>
        </p:blipFill>
        <p:spPr>
          <a:xfrm>
            <a:off x="105671" y="1247425"/>
            <a:ext cx="4779941" cy="3821656"/>
          </a:xfrm>
          <a:prstGeom prst="rect">
            <a:avLst/>
          </a:prstGeom>
        </p:spPr>
      </p:pic>
      <p:pic>
        <p:nvPicPr>
          <p:cNvPr id="8" name="Picture 7"/>
          <p:cNvPicPr>
            <a:picLocks noChangeAspect="1"/>
          </p:cNvPicPr>
          <p:nvPr/>
        </p:nvPicPr>
        <p:blipFill>
          <a:blip r:embed="rId4"/>
          <a:stretch>
            <a:fillRect/>
          </a:stretch>
        </p:blipFill>
        <p:spPr>
          <a:xfrm>
            <a:off x="5061093" y="1247426"/>
            <a:ext cx="3981846" cy="3821656"/>
          </a:xfrm>
          <a:prstGeom prst="rect">
            <a:avLst/>
          </a:prstGeom>
        </p:spPr>
      </p:pic>
      <p:pic>
        <p:nvPicPr>
          <p:cNvPr id="10" name="Picture 9"/>
          <p:cNvPicPr>
            <a:picLocks noChangeAspect="1"/>
          </p:cNvPicPr>
          <p:nvPr/>
        </p:nvPicPr>
        <p:blipFill>
          <a:blip r:embed="rId5"/>
          <a:stretch>
            <a:fillRect/>
          </a:stretch>
        </p:blipFill>
        <p:spPr>
          <a:xfrm>
            <a:off x="0" y="6413500"/>
            <a:ext cx="9144000" cy="444500"/>
          </a:xfrm>
          <a:prstGeom prst="rect">
            <a:avLst/>
          </a:prstGeom>
        </p:spPr>
      </p:pic>
      <p:sp>
        <p:nvSpPr>
          <p:cNvPr id="9" name="TextBox 8"/>
          <p:cNvSpPr txBox="1"/>
          <p:nvPr/>
        </p:nvSpPr>
        <p:spPr>
          <a:xfrm>
            <a:off x="105671" y="5182486"/>
            <a:ext cx="3998185" cy="1451679"/>
          </a:xfrm>
          <a:prstGeom prst="rect">
            <a:avLst/>
          </a:prstGeom>
          <a:noFill/>
        </p:spPr>
        <p:txBody>
          <a:bodyPr wrap="none" rtlCol="0">
            <a:spAutoFit/>
          </a:bodyPr>
          <a:lstStyle/>
          <a:p>
            <a:pPr>
              <a:lnSpc>
                <a:spcPct val="150000"/>
              </a:lnSpc>
            </a:pPr>
            <a:r>
              <a:rPr lang="en-US" sz="2000" dirty="0" smtClean="0"/>
              <a:t>Magnetic “Potential” Energy: </a:t>
            </a:r>
            <a:endParaRPr lang="en-US" sz="2000" dirty="0"/>
          </a:p>
          <a:p>
            <a:pPr>
              <a:lnSpc>
                <a:spcPct val="150000"/>
              </a:lnSpc>
            </a:pPr>
            <a:r>
              <a:rPr lang="en-US" sz="2000" dirty="0" smtClean="0">
                <a:solidFill>
                  <a:srgbClr val="FF0000"/>
                </a:solidFill>
              </a:rPr>
              <a:t>Increased Kinetic Energy </a:t>
            </a:r>
          </a:p>
          <a:p>
            <a:pPr>
              <a:lnSpc>
                <a:spcPct val="150000"/>
              </a:lnSpc>
            </a:pPr>
            <a:r>
              <a:rPr lang="en-US" sz="2000" dirty="0" smtClean="0"/>
              <a:t>Net condensation energy [C(T)]</a:t>
            </a:r>
            <a:endParaRPr lang="en-US" sz="2000" dirty="0"/>
          </a:p>
        </p:txBody>
      </p:sp>
      <p:graphicFrame>
        <p:nvGraphicFramePr>
          <p:cNvPr id="11" name="Object 10"/>
          <p:cNvGraphicFramePr>
            <a:graphicFrameLocks noChangeAspect="1"/>
          </p:cNvGraphicFramePr>
          <p:nvPr>
            <p:extLst>
              <p:ext uri="{D42A27DB-BD31-4B8C-83A1-F6EECF244321}">
                <p14:modId xmlns:p14="http://schemas.microsoft.com/office/powerpoint/2010/main" val="3168526289"/>
              </p:ext>
            </p:extLst>
          </p:nvPr>
        </p:nvGraphicFramePr>
        <p:xfrm>
          <a:off x="5278134" y="6225500"/>
          <a:ext cx="3264114" cy="411227"/>
        </p:xfrm>
        <a:graphic>
          <a:graphicData uri="http://schemas.openxmlformats.org/presentationml/2006/ole">
            <mc:AlternateContent xmlns:mc="http://schemas.openxmlformats.org/markup-compatibility/2006">
              <mc:Choice xmlns:v="urn:schemas-microsoft-com:vml" Requires="v">
                <p:oleObj spid="_x0000_s63511" name="Equation" r:id="rId6" imgW="1612900" imgH="203200" progId="Equation.DSMT4">
                  <p:embed/>
                </p:oleObj>
              </mc:Choice>
              <mc:Fallback>
                <p:oleObj name="Equation" r:id="rId6" imgW="1612900" imgH="203200" progId="Equation.DSMT4">
                  <p:embed/>
                  <p:pic>
                    <p:nvPicPr>
                      <p:cNvPr id="0" name=""/>
                      <p:cNvPicPr/>
                      <p:nvPr/>
                    </p:nvPicPr>
                    <p:blipFill>
                      <a:blip r:embed="rId7"/>
                      <a:stretch>
                        <a:fillRect/>
                      </a:stretch>
                    </p:blipFill>
                    <p:spPr>
                      <a:xfrm>
                        <a:off x="5278134" y="6225500"/>
                        <a:ext cx="3264114" cy="411227"/>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849720931"/>
              </p:ext>
            </p:extLst>
          </p:nvPr>
        </p:nvGraphicFramePr>
        <p:xfrm>
          <a:off x="4946106" y="5214938"/>
          <a:ext cx="3571875" cy="565150"/>
        </p:xfrm>
        <a:graphic>
          <a:graphicData uri="http://schemas.openxmlformats.org/presentationml/2006/ole">
            <mc:AlternateContent xmlns:mc="http://schemas.openxmlformats.org/markup-compatibility/2006">
              <mc:Choice xmlns:v="urn:schemas-microsoft-com:vml" Requires="v">
                <p:oleObj spid="_x0000_s63512" name="Equation" r:id="rId8" imgW="1765300" imgH="279400" progId="Equation.DSMT4">
                  <p:embed/>
                </p:oleObj>
              </mc:Choice>
              <mc:Fallback>
                <p:oleObj name="Equation" r:id="rId8" imgW="1765300" imgH="279400" progId="Equation.DSMT4">
                  <p:embed/>
                  <p:pic>
                    <p:nvPicPr>
                      <p:cNvPr id="0" name=""/>
                      <p:cNvPicPr/>
                      <p:nvPr/>
                    </p:nvPicPr>
                    <p:blipFill>
                      <a:blip r:embed="rId9"/>
                      <a:stretch>
                        <a:fillRect/>
                      </a:stretch>
                    </p:blipFill>
                    <p:spPr>
                      <a:xfrm>
                        <a:off x="4946106" y="5214938"/>
                        <a:ext cx="3571875" cy="56515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794349623"/>
              </p:ext>
            </p:extLst>
          </p:nvPr>
        </p:nvGraphicFramePr>
        <p:xfrm>
          <a:off x="5052751" y="5699125"/>
          <a:ext cx="3468688" cy="487363"/>
        </p:xfrm>
        <a:graphic>
          <a:graphicData uri="http://schemas.openxmlformats.org/presentationml/2006/ole">
            <mc:AlternateContent xmlns:mc="http://schemas.openxmlformats.org/markup-compatibility/2006">
              <mc:Choice xmlns:v="urn:schemas-microsoft-com:vml" Requires="v">
                <p:oleObj spid="_x0000_s63513" name="Equation" r:id="rId10" imgW="1714500" imgH="241300" progId="Equation.DSMT4">
                  <p:embed/>
                </p:oleObj>
              </mc:Choice>
              <mc:Fallback>
                <p:oleObj name="Equation" r:id="rId10" imgW="1714500" imgH="241300" progId="Equation.DSMT4">
                  <p:embed/>
                  <p:pic>
                    <p:nvPicPr>
                      <p:cNvPr id="0" name=""/>
                      <p:cNvPicPr/>
                      <p:nvPr/>
                    </p:nvPicPr>
                    <p:blipFill>
                      <a:blip r:embed="rId11"/>
                      <a:stretch>
                        <a:fillRect/>
                      </a:stretch>
                    </p:blipFill>
                    <p:spPr>
                      <a:xfrm>
                        <a:off x="5052751" y="5699125"/>
                        <a:ext cx="3468688" cy="487363"/>
                      </a:xfrm>
                      <a:prstGeom prst="rect">
                        <a:avLst/>
                      </a:prstGeom>
                    </p:spPr>
                  </p:pic>
                </p:oleObj>
              </mc:Fallback>
            </mc:AlternateContent>
          </a:graphicData>
        </a:graphic>
      </p:graphicFrame>
      <p:cxnSp>
        <p:nvCxnSpPr>
          <p:cNvPr id="22" name="Straight Connector 21"/>
          <p:cNvCxnSpPr/>
          <p:nvPr/>
        </p:nvCxnSpPr>
        <p:spPr>
          <a:xfrm>
            <a:off x="210539" y="6225500"/>
            <a:ext cx="8380797" cy="0"/>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40683" y="6629204"/>
            <a:ext cx="8380797" cy="0"/>
          </a:xfrm>
          <a:prstGeom prst="line">
            <a:avLst/>
          </a:prstGeom>
          <a:ln w="38100" cmpd="dbl">
            <a:solidFill>
              <a:srgbClr val="000000"/>
            </a:solidFill>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12"/>
          <a:stretch>
            <a:fillRect/>
          </a:stretch>
        </p:blipFill>
        <p:spPr>
          <a:xfrm>
            <a:off x="122256" y="5235314"/>
            <a:ext cx="8741377" cy="1498600"/>
          </a:xfrm>
          <a:prstGeom prst="rect">
            <a:avLst/>
          </a:prstGeom>
        </p:spPr>
      </p:pic>
    </p:spTree>
    <p:extLst>
      <p:ext uri="{BB962C8B-B14F-4D97-AF65-F5344CB8AC3E}">
        <p14:creationId xmlns:p14="http://schemas.microsoft.com/office/powerpoint/2010/main" val="1293170344"/>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par>
                                <p:cTn id="21" presetID="9"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dissolve">
                                      <p:cBhvr>
                                        <p:cTn id="23" dur="500"/>
                                        <p:tgtEl>
                                          <p:spTgt spid="22"/>
                                        </p:tgtEl>
                                      </p:cBhvr>
                                    </p:animEffect>
                                  </p:childTnLst>
                                </p:cTn>
                              </p:par>
                              <p:par>
                                <p:cTn id="24" presetID="9"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dissolv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dissolve">
                                      <p:cBhvr>
                                        <p:cTn id="31" dur="500"/>
                                        <p:tgtEl>
                                          <p:spTgt spid="9">
                                            <p:txEl>
                                              <p:pRg st="1" end="1"/>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534400" cy="762000"/>
          </a:xfrm>
        </p:spPr>
        <p:txBody>
          <a:bodyPr>
            <a:normAutofit fontScale="90000"/>
          </a:bodyPr>
          <a:lstStyle/>
          <a:p>
            <a:pPr fontAlgn="auto">
              <a:spcAft>
                <a:spcPts val="0"/>
              </a:spcAft>
              <a:defRPr/>
            </a:pPr>
            <a:r>
              <a:rPr lang="en-US" dirty="0" smtClean="0">
                <a:solidFill>
                  <a:schemeClr val="tx2">
                    <a:tint val="100000"/>
                    <a:satMod val="250000"/>
                  </a:schemeClr>
                </a:solidFill>
              </a:rPr>
              <a:t>Structure of vortex matter: CeCoIn</a:t>
            </a:r>
            <a:r>
              <a:rPr lang="en-US" baseline="-25000" dirty="0" smtClean="0">
                <a:solidFill>
                  <a:schemeClr val="tx2">
                    <a:tint val="100000"/>
                    <a:satMod val="250000"/>
                  </a:schemeClr>
                </a:solidFill>
              </a:rPr>
              <a:t>5</a:t>
            </a:r>
            <a:endParaRPr lang="en-US" baseline="-25000" dirty="0">
              <a:solidFill>
                <a:schemeClr val="tx2">
                  <a:tint val="100000"/>
                  <a:satMod val="250000"/>
                </a:schemeClr>
              </a:solidFill>
            </a:endParaRPr>
          </a:p>
        </p:txBody>
      </p:sp>
      <p:pic>
        <p:nvPicPr>
          <p:cNvPr id="3" name="Picture 2"/>
          <p:cNvPicPr>
            <a:picLocks noChangeAspect="1" noChangeArrowheads="1"/>
          </p:cNvPicPr>
          <p:nvPr/>
        </p:nvPicPr>
        <p:blipFill>
          <a:blip r:embed="rId3" cstate="print"/>
          <a:srcRect/>
          <a:stretch>
            <a:fillRect/>
          </a:stretch>
        </p:blipFill>
        <p:spPr bwMode="auto">
          <a:xfrm>
            <a:off x="230093" y="1219200"/>
            <a:ext cx="6432647" cy="525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noChangeArrowheads="1"/>
          </p:cNvPicPr>
          <p:nvPr/>
        </p:nvPicPr>
        <p:blipFill>
          <a:blip r:embed="rId4" cstate="print"/>
          <a:srcRect/>
          <a:stretch>
            <a:fillRect/>
          </a:stretch>
        </p:blipFill>
        <p:spPr bwMode="auto">
          <a:xfrm>
            <a:off x="5181600" y="1143000"/>
            <a:ext cx="2514600" cy="2408238"/>
          </a:xfrm>
          <a:prstGeom prst="rect">
            <a:avLst/>
          </a:prstGeom>
          <a:ln w="19050">
            <a:solidFill>
              <a:srgbClr val="00B0F0"/>
            </a:solidFill>
          </a:ln>
          <a:effectLst>
            <a:outerShdw blurRad="292100" dist="139700" dir="2700000" algn="tl" rotWithShape="0">
              <a:srgbClr val="333333">
                <a:alpha val="65000"/>
              </a:srgbClr>
            </a:outerShdw>
          </a:effectLst>
        </p:spPr>
      </p:pic>
      <p:pic>
        <p:nvPicPr>
          <p:cNvPr id="5" name="Picture 4"/>
          <p:cNvPicPr>
            <a:picLocks noChangeAspect="1" noChangeArrowheads="1"/>
          </p:cNvPicPr>
          <p:nvPr/>
        </p:nvPicPr>
        <p:blipFill>
          <a:blip r:embed="rId5" cstate="print"/>
          <a:srcRect/>
          <a:stretch>
            <a:fillRect/>
          </a:stretch>
        </p:blipFill>
        <p:spPr bwMode="auto">
          <a:xfrm>
            <a:off x="6205538" y="3886200"/>
            <a:ext cx="2557462" cy="2390775"/>
          </a:xfrm>
          <a:prstGeom prst="rect">
            <a:avLst/>
          </a:prstGeom>
          <a:ln w="25400">
            <a:solidFill>
              <a:srgbClr val="00B050"/>
            </a:solidFill>
          </a:ln>
          <a:effectLst>
            <a:outerShdw blurRad="292100" dist="139700" dir="2700000" algn="tl" rotWithShape="0">
              <a:srgbClr val="333333">
                <a:alpha val="65000"/>
              </a:srgbClr>
            </a:outerShdw>
          </a:effectLst>
        </p:spPr>
      </p:pic>
      <p:sp>
        <p:nvSpPr>
          <p:cNvPr id="15366" name="TextBox 5"/>
          <p:cNvSpPr txBox="1">
            <a:spLocks noChangeArrowheads="1"/>
          </p:cNvSpPr>
          <p:nvPr/>
        </p:nvSpPr>
        <p:spPr bwMode="auto">
          <a:xfrm>
            <a:off x="1766888" y="1219200"/>
            <a:ext cx="2875832" cy="369332"/>
          </a:xfrm>
          <a:prstGeom prst="rect">
            <a:avLst/>
          </a:prstGeom>
          <a:solidFill>
            <a:srgbClr val="FFFFFF"/>
          </a:solidFill>
          <a:ln w="9525">
            <a:noFill/>
            <a:miter lim="800000"/>
            <a:headEnd/>
            <a:tailEnd/>
          </a:ln>
        </p:spPr>
        <p:txBody>
          <a:bodyPr wrap="none">
            <a:spAutoFit/>
          </a:bodyPr>
          <a:lstStyle/>
          <a:p>
            <a:r>
              <a:rPr lang="en-US" i="1" dirty="0">
                <a:solidFill>
                  <a:srgbClr val="000000"/>
                </a:solidFill>
                <a:latin typeface="Corbel" pitchFamily="34" charset="0"/>
              </a:rPr>
              <a:t>Bianchi et al., Science (2008)</a:t>
            </a:r>
          </a:p>
        </p:txBody>
      </p:sp>
    </p:spTree>
    <p:extLst>
      <p:ext uri="{BB962C8B-B14F-4D97-AF65-F5344CB8AC3E}">
        <p14:creationId xmlns:p14="http://schemas.microsoft.com/office/powerpoint/2010/main" val="2757597128"/>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228600" y="4495800"/>
            <a:ext cx="3124200" cy="2286000"/>
          </a:xfrm>
          <a:prstGeom prst="rect">
            <a:avLst/>
          </a:prstGeom>
          <a:solidFill>
            <a:srgbClr val="FFFFFF"/>
          </a:solidFill>
          <a:ln>
            <a:solidFill>
              <a:srgbClr val="4BEE1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28600" y="76200"/>
            <a:ext cx="3124200" cy="2590800"/>
          </a:xfrm>
          <a:prstGeom prst="rect">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019800" y="0"/>
            <a:ext cx="3048000" cy="1981200"/>
          </a:xfrm>
          <a:prstGeom prst="rect">
            <a:avLst/>
          </a:prstGeom>
          <a:solidFill>
            <a:srgbClr val="FFFF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4"/>
          <a:srcRect b="70504"/>
          <a:stretch/>
        </p:blipFill>
        <p:spPr>
          <a:xfrm>
            <a:off x="228600" y="4572000"/>
            <a:ext cx="3073964" cy="1752600"/>
          </a:xfrm>
          <a:prstGeom prst="rect">
            <a:avLst/>
          </a:prstGeom>
        </p:spPr>
      </p:pic>
      <p:pic>
        <p:nvPicPr>
          <p:cNvPr id="7" name="Picture 6"/>
          <p:cNvPicPr>
            <a:picLocks noChangeAspect="1"/>
          </p:cNvPicPr>
          <p:nvPr/>
        </p:nvPicPr>
        <p:blipFill>
          <a:blip r:embed="rId5"/>
          <a:stretch>
            <a:fillRect/>
          </a:stretch>
        </p:blipFill>
        <p:spPr>
          <a:xfrm rot="16200000">
            <a:off x="3971982" y="1743019"/>
            <a:ext cx="4705237" cy="5486398"/>
          </a:xfrm>
          <a:prstGeom prst="rect">
            <a:avLst/>
          </a:prstGeom>
        </p:spPr>
      </p:pic>
      <p:sp>
        <p:nvSpPr>
          <p:cNvPr id="2" name="Rectangle 1"/>
          <p:cNvSpPr/>
          <p:nvPr/>
        </p:nvSpPr>
        <p:spPr>
          <a:xfrm>
            <a:off x="4495800" y="2273671"/>
            <a:ext cx="3276600" cy="19812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a:t>
            </a:r>
            <a:endParaRPr lang="en-US" dirty="0"/>
          </a:p>
        </p:txBody>
      </p:sp>
      <p:cxnSp>
        <p:nvCxnSpPr>
          <p:cNvPr id="14" name="Straight Arrow Connector 13"/>
          <p:cNvCxnSpPr>
            <a:stCxn id="37" idx="3"/>
          </p:cNvCxnSpPr>
          <p:nvPr/>
        </p:nvCxnSpPr>
        <p:spPr>
          <a:xfrm>
            <a:off x="3352800" y="5638800"/>
            <a:ext cx="1676400" cy="304800"/>
          </a:xfrm>
          <a:prstGeom prst="straightConnector1">
            <a:avLst/>
          </a:prstGeom>
          <a:ln>
            <a:solidFill>
              <a:srgbClr val="4BEE16"/>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29" idx="3"/>
          </p:cNvCxnSpPr>
          <p:nvPr/>
        </p:nvCxnSpPr>
        <p:spPr>
          <a:xfrm>
            <a:off x="3352800" y="1371600"/>
            <a:ext cx="4267200" cy="2971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7924800" y="1981200"/>
            <a:ext cx="533400" cy="2209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rotWithShape="1">
          <a:blip r:embed="rId4"/>
          <a:srcRect t="29598" b="34986"/>
          <a:stretch/>
        </p:blipFill>
        <p:spPr>
          <a:xfrm>
            <a:off x="304800" y="151336"/>
            <a:ext cx="2895600" cy="1982263"/>
          </a:xfrm>
          <a:prstGeom prst="rect">
            <a:avLst/>
          </a:prstGeom>
        </p:spPr>
      </p:pic>
      <p:pic>
        <p:nvPicPr>
          <p:cNvPr id="22" name="Picture 21"/>
          <p:cNvPicPr>
            <a:picLocks noChangeAspect="1"/>
          </p:cNvPicPr>
          <p:nvPr/>
        </p:nvPicPr>
        <p:blipFill rotWithShape="1">
          <a:blip r:embed="rId4"/>
          <a:srcRect t="65553"/>
          <a:stretch/>
        </p:blipFill>
        <p:spPr>
          <a:xfrm>
            <a:off x="6096000" y="0"/>
            <a:ext cx="2906776" cy="1935480"/>
          </a:xfrm>
          <a:prstGeom prst="rect">
            <a:avLst/>
          </a:prstGeom>
        </p:spPr>
      </p:pic>
      <p:pic>
        <p:nvPicPr>
          <p:cNvPr id="24" name="Picture 23"/>
          <p:cNvPicPr>
            <a:picLocks noChangeAspect="1"/>
          </p:cNvPicPr>
          <p:nvPr/>
        </p:nvPicPr>
        <p:blipFill rotWithShape="1">
          <a:blip r:embed="rId4"/>
          <a:srcRect t="92902"/>
          <a:stretch/>
        </p:blipFill>
        <p:spPr>
          <a:xfrm>
            <a:off x="293624" y="2133600"/>
            <a:ext cx="2906776" cy="398809"/>
          </a:xfrm>
          <a:prstGeom prst="rect">
            <a:avLst/>
          </a:prstGeom>
        </p:spPr>
      </p:pic>
      <p:pic>
        <p:nvPicPr>
          <p:cNvPr id="25" name="Picture 24"/>
          <p:cNvPicPr>
            <a:picLocks noChangeAspect="1"/>
          </p:cNvPicPr>
          <p:nvPr/>
        </p:nvPicPr>
        <p:blipFill rotWithShape="1">
          <a:blip r:embed="rId4"/>
          <a:srcRect t="29598" r="89456" b="41106"/>
          <a:stretch/>
        </p:blipFill>
        <p:spPr>
          <a:xfrm>
            <a:off x="6019800" y="1"/>
            <a:ext cx="305327" cy="1639756"/>
          </a:xfrm>
          <a:prstGeom prst="rect">
            <a:avLst/>
          </a:prstGeom>
        </p:spPr>
      </p:pic>
      <p:pic>
        <p:nvPicPr>
          <p:cNvPr id="34" name="Picture 33"/>
          <p:cNvPicPr>
            <a:picLocks noChangeAspect="1"/>
          </p:cNvPicPr>
          <p:nvPr/>
        </p:nvPicPr>
        <p:blipFill rotWithShape="1">
          <a:blip r:embed="rId4"/>
          <a:srcRect t="92902"/>
          <a:stretch/>
        </p:blipFill>
        <p:spPr>
          <a:xfrm>
            <a:off x="231476" y="6312271"/>
            <a:ext cx="2971800" cy="407730"/>
          </a:xfrm>
          <a:prstGeom prst="rect">
            <a:avLst/>
          </a:prstGeom>
        </p:spPr>
      </p:pic>
      <p:pic>
        <p:nvPicPr>
          <p:cNvPr id="35" name="Picture 34"/>
          <p:cNvPicPr>
            <a:picLocks noChangeAspect="1"/>
          </p:cNvPicPr>
          <p:nvPr/>
        </p:nvPicPr>
        <p:blipFill rotWithShape="1">
          <a:blip r:embed="rId4"/>
          <a:srcRect t="29598" r="89456" b="41106"/>
          <a:stretch/>
        </p:blipFill>
        <p:spPr>
          <a:xfrm>
            <a:off x="238836" y="4572000"/>
            <a:ext cx="305327" cy="1639756"/>
          </a:xfrm>
          <a:prstGeom prst="rect">
            <a:avLst/>
          </a:prstGeom>
        </p:spPr>
      </p:pic>
      <p:graphicFrame>
        <p:nvGraphicFramePr>
          <p:cNvPr id="44" name="Object 2"/>
          <p:cNvGraphicFramePr>
            <a:graphicFrameLocks noChangeAspect="1"/>
          </p:cNvGraphicFramePr>
          <p:nvPr>
            <p:extLst>
              <p:ext uri="{D42A27DB-BD31-4B8C-83A1-F6EECF244321}">
                <p14:modId xmlns:p14="http://schemas.microsoft.com/office/powerpoint/2010/main" val="3899269274"/>
              </p:ext>
            </p:extLst>
          </p:nvPr>
        </p:nvGraphicFramePr>
        <p:xfrm>
          <a:off x="228600" y="3048000"/>
          <a:ext cx="3048000" cy="914400"/>
        </p:xfrm>
        <a:graphic>
          <a:graphicData uri="http://schemas.openxmlformats.org/presentationml/2006/ole">
            <mc:AlternateContent xmlns:mc="http://schemas.openxmlformats.org/markup-compatibility/2006">
              <mc:Choice xmlns:v="urn:schemas-microsoft-com:vml" Requires="v">
                <p:oleObj spid="_x0000_s81929" name="Equation" r:id="rId6" imgW="1879600" imgH="558800" progId="Equation.DSMT4">
                  <p:embed/>
                </p:oleObj>
              </mc:Choice>
              <mc:Fallback>
                <p:oleObj name="Equation" r:id="rId6" imgW="1879600" imgH="558800" progId="Equation.DSMT4">
                  <p:embed/>
                  <p:pic>
                    <p:nvPicPr>
                      <p:cNvPr id="0" name=""/>
                      <p:cNvPicPr>
                        <a:picLocks noChangeAspect="1" noChangeArrowheads="1"/>
                      </p:cNvPicPr>
                      <p:nvPr/>
                    </p:nvPicPr>
                    <p:blipFill>
                      <a:blip r:embed="rId7"/>
                      <a:srcRect/>
                      <a:stretch>
                        <a:fillRect/>
                      </a:stretch>
                    </p:blipFill>
                    <p:spPr bwMode="auto">
                      <a:xfrm>
                        <a:off x="228600" y="3048000"/>
                        <a:ext cx="3048000" cy="914400"/>
                      </a:xfrm>
                      <a:prstGeom prst="rect">
                        <a:avLst/>
                      </a:prstGeom>
                      <a:solidFill>
                        <a:srgbClr val="FFFFFF"/>
                      </a:solidFill>
                      <a:ln>
                        <a:solidFill>
                          <a:srgbClr val="FF0000"/>
                        </a:solidFill>
                      </a:ln>
                      <a:extLst/>
                    </p:spPr>
                  </p:pic>
                </p:oleObj>
              </mc:Fallback>
            </mc:AlternateContent>
          </a:graphicData>
        </a:graphic>
      </p:graphicFrame>
      <p:graphicFrame>
        <p:nvGraphicFramePr>
          <p:cNvPr id="39" name="Object 5"/>
          <p:cNvGraphicFramePr>
            <a:graphicFrameLocks noChangeAspect="1"/>
          </p:cNvGraphicFramePr>
          <p:nvPr>
            <p:extLst>
              <p:ext uri="{D42A27DB-BD31-4B8C-83A1-F6EECF244321}">
                <p14:modId xmlns:p14="http://schemas.microsoft.com/office/powerpoint/2010/main" val="3502535252"/>
              </p:ext>
            </p:extLst>
          </p:nvPr>
        </p:nvGraphicFramePr>
        <p:xfrm>
          <a:off x="228600" y="2743200"/>
          <a:ext cx="3048000" cy="1676400"/>
        </p:xfrm>
        <a:graphic>
          <a:graphicData uri="http://schemas.openxmlformats.org/presentationml/2006/ole">
            <mc:AlternateContent xmlns:mc="http://schemas.openxmlformats.org/markup-compatibility/2006">
              <mc:Choice xmlns:v="urn:schemas-microsoft-com:vml" Requires="v">
                <p:oleObj spid="_x0000_s81930" name="Equation" r:id="rId8" imgW="1689100" imgH="1016000" progId="Equation.DSMT4">
                  <p:embed/>
                </p:oleObj>
              </mc:Choice>
              <mc:Fallback>
                <p:oleObj name="Equation" r:id="rId8" imgW="1689100" imgH="1016000" progId="Equation.DSMT4">
                  <p:embed/>
                  <p:pic>
                    <p:nvPicPr>
                      <p:cNvPr id="0" name=""/>
                      <p:cNvPicPr>
                        <a:picLocks noChangeAspect="1" noChangeArrowheads="1"/>
                      </p:cNvPicPr>
                      <p:nvPr/>
                    </p:nvPicPr>
                    <p:blipFill>
                      <a:blip r:embed="rId9"/>
                      <a:srcRect/>
                      <a:stretch>
                        <a:fillRect/>
                      </a:stretch>
                    </p:blipFill>
                    <p:spPr bwMode="auto">
                      <a:xfrm>
                        <a:off x="228600" y="2743200"/>
                        <a:ext cx="3048000" cy="1676400"/>
                      </a:xfrm>
                      <a:prstGeom prst="rect">
                        <a:avLst/>
                      </a:prstGeom>
                      <a:solidFill>
                        <a:srgbClr val="FFFFFF"/>
                      </a:solidFill>
                      <a:ln>
                        <a:solidFill>
                          <a:schemeClr val="tx1"/>
                        </a:solidFill>
                      </a:ln>
                      <a:extLst/>
                    </p:spPr>
                  </p:pic>
                </p:oleObj>
              </mc:Fallback>
            </mc:AlternateContent>
          </a:graphicData>
        </a:graphic>
      </p:graphicFrame>
      <p:sp>
        <p:nvSpPr>
          <p:cNvPr id="47" name="TextBox 46"/>
          <p:cNvSpPr txBox="1"/>
          <p:nvPr/>
        </p:nvSpPr>
        <p:spPr>
          <a:xfrm>
            <a:off x="4876800" y="2514600"/>
            <a:ext cx="1268321" cy="1261884"/>
          </a:xfrm>
          <a:prstGeom prst="rect">
            <a:avLst/>
          </a:prstGeom>
          <a:noFill/>
        </p:spPr>
        <p:txBody>
          <a:bodyPr wrap="none" rtlCol="0">
            <a:spAutoFit/>
          </a:bodyPr>
          <a:lstStyle/>
          <a:p>
            <a:r>
              <a:rPr lang="en-US" sz="3600" dirty="0" smtClean="0"/>
              <a:t>V</a:t>
            </a:r>
            <a:r>
              <a:rPr lang="en-US" sz="3600" baseline="-25000" dirty="0" smtClean="0"/>
              <a:t>2</a:t>
            </a:r>
            <a:r>
              <a:rPr lang="en-US" sz="3600" dirty="0" smtClean="0"/>
              <a:t>O</a:t>
            </a:r>
            <a:r>
              <a:rPr lang="en-US" sz="3600" baseline="-25000" dirty="0" smtClean="0"/>
              <a:t>3</a:t>
            </a:r>
          </a:p>
          <a:p>
            <a:endParaRPr lang="en-US" sz="2000" dirty="0" smtClean="0"/>
          </a:p>
          <a:p>
            <a:r>
              <a:rPr lang="en-US" sz="2000" dirty="0" err="1" smtClean="0"/>
              <a:t>Bao</a:t>
            </a:r>
            <a:r>
              <a:rPr lang="en-US" sz="2000" dirty="0" smtClean="0"/>
              <a:t> et al. </a:t>
            </a:r>
            <a:endParaRPr lang="en-US" sz="2000" dirty="0"/>
          </a:p>
        </p:txBody>
      </p:sp>
    </p:spTree>
    <p:extLst>
      <p:ext uri="{BB962C8B-B14F-4D97-AF65-F5344CB8AC3E}">
        <p14:creationId xmlns:p14="http://schemas.microsoft.com/office/powerpoint/2010/main" val="22035001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par>
                                <p:cTn id="11" presetID="9"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par>
                                <p:cTn id="14" presetID="9"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dissolv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dissolve">
                                      <p:cBhvr>
                                        <p:cTn id="21" dur="500"/>
                                        <p:tgtEl>
                                          <p:spTgt spid="29"/>
                                        </p:tgtEl>
                                      </p:cBhvr>
                                    </p:animEffect>
                                  </p:childTnLst>
                                </p:cTn>
                              </p:par>
                              <p:par>
                                <p:cTn id="22" presetID="9"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dissolve">
                                      <p:cBhvr>
                                        <p:cTn id="24" dur="500"/>
                                        <p:tgtEl>
                                          <p:spTgt spid="21"/>
                                        </p:tgtEl>
                                      </p:cBhvr>
                                    </p:animEffect>
                                  </p:childTnLst>
                                </p:cTn>
                              </p:par>
                              <p:par>
                                <p:cTn id="25" presetID="9"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par>
                                <p:cTn id="28" presetID="9"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dissolv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dissolve">
                                      <p:cBhvr>
                                        <p:cTn id="35" dur="500"/>
                                        <p:tgtEl>
                                          <p:spTgt spid="37"/>
                                        </p:tgtEl>
                                      </p:cBhvr>
                                    </p:animEffect>
                                  </p:childTnLst>
                                </p:cTn>
                              </p:par>
                              <p:par>
                                <p:cTn id="36" presetID="9"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dissolve">
                                      <p:cBhvr>
                                        <p:cTn id="38" dur="500"/>
                                        <p:tgtEl>
                                          <p:spTgt spid="3"/>
                                        </p:tgtEl>
                                      </p:cBhvr>
                                    </p:animEffect>
                                  </p:childTnLst>
                                </p:cTn>
                              </p:par>
                              <p:par>
                                <p:cTn id="39" presetID="9"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dissolve">
                                      <p:cBhvr>
                                        <p:cTn id="41" dur="500"/>
                                        <p:tgtEl>
                                          <p:spTgt spid="14"/>
                                        </p:tgtEl>
                                      </p:cBhvr>
                                    </p:animEffect>
                                  </p:childTnLst>
                                </p:cTn>
                              </p:par>
                              <p:par>
                                <p:cTn id="42" presetID="9" presetClass="entr" presetSubtype="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dissolve">
                                      <p:cBhvr>
                                        <p:cTn id="44" dur="500"/>
                                        <p:tgtEl>
                                          <p:spTgt spid="34"/>
                                        </p:tgtEl>
                                      </p:cBhvr>
                                    </p:animEffect>
                                  </p:childTnLst>
                                </p:cTn>
                              </p:par>
                              <p:par>
                                <p:cTn id="45" presetID="9"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dissolv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dissolve">
                                      <p:cBhvr>
                                        <p:cTn id="52" dur="500"/>
                                        <p:tgtEl>
                                          <p:spTgt spid="44"/>
                                        </p:tgtEl>
                                      </p:cBhvr>
                                    </p:animEffect>
                                  </p:childTnLst>
                                </p:cTn>
                              </p:par>
                              <p:par>
                                <p:cTn id="53" presetID="9" presetClass="entr" presetSubtype="0"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dissolve">
                                      <p:cBhvr>
                                        <p:cTn id="5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9" grpId="0" animBg="1"/>
      <p:bldP spid="2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txBody>
          <a:bodyPr>
            <a:noAutofit/>
          </a:bodyPr>
          <a:lstStyle/>
          <a:p>
            <a:r>
              <a:rPr lang="en-US" sz="3600" dirty="0" smtClean="0"/>
              <a:t>Spin Fluctuations &amp; Neutrons Scattering</a:t>
            </a:r>
            <a:endParaRPr lang="en-US" sz="3600" dirty="0"/>
          </a:p>
        </p:txBody>
      </p:sp>
      <p:pic>
        <p:nvPicPr>
          <p:cNvPr id="4" name="Picture 9"/>
          <p:cNvPicPr>
            <a:picLocks noChangeAspect="1" noChangeArrowheads="1"/>
          </p:cNvPicPr>
          <p:nvPr/>
        </p:nvPicPr>
        <p:blipFill>
          <a:blip r:embed="rId4"/>
          <a:srcRect/>
          <a:stretch>
            <a:fillRect/>
          </a:stretch>
        </p:blipFill>
        <p:spPr bwMode="auto">
          <a:xfrm>
            <a:off x="304800" y="1143000"/>
            <a:ext cx="4037850" cy="5102543"/>
          </a:xfrm>
          <a:prstGeom prst="rect">
            <a:avLst/>
          </a:prstGeom>
          <a:ln>
            <a:noFill/>
          </a:ln>
          <a:effectLst>
            <a:outerShdw blurRad="292100" dist="139700" dir="2700000" algn="tl" rotWithShape="0">
              <a:srgbClr val="333333">
                <a:alpha val="65000"/>
              </a:srgbClr>
            </a:outerShdw>
          </a:effectLst>
        </p:spPr>
      </p:pic>
      <p:graphicFrame>
        <p:nvGraphicFramePr>
          <p:cNvPr id="123906" name="Object 2"/>
          <p:cNvGraphicFramePr>
            <a:graphicFrameLocks noChangeAspect="1"/>
          </p:cNvGraphicFramePr>
          <p:nvPr>
            <p:extLst>
              <p:ext uri="{D42A27DB-BD31-4B8C-83A1-F6EECF244321}">
                <p14:modId xmlns:p14="http://schemas.microsoft.com/office/powerpoint/2010/main" val="2410437384"/>
              </p:ext>
            </p:extLst>
          </p:nvPr>
        </p:nvGraphicFramePr>
        <p:xfrm>
          <a:off x="3180145" y="2362200"/>
          <a:ext cx="3543902" cy="1052513"/>
        </p:xfrm>
        <a:graphic>
          <a:graphicData uri="http://schemas.openxmlformats.org/presentationml/2006/ole">
            <mc:AlternateContent xmlns:mc="http://schemas.openxmlformats.org/markup-compatibility/2006">
              <mc:Choice xmlns:v="urn:schemas-microsoft-com:vml" Requires="v">
                <p:oleObj spid="_x0000_s82953" name="Equation" r:id="rId5" imgW="1879600" imgH="558800" progId="Equation.DSMT4">
                  <p:embed/>
                </p:oleObj>
              </mc:Choice>
              <mc:Fallback>
                <p:oleObj name="Equation" r:id="rId5" imgW="1879600" imgH="558800" progId="Equation.DSMT4">
                  <p:embed/>
                  <p:pic>
                    <p:nvPicPr>
                      <p:cNvPr id="0" name=""/>
                      <p:cNvPicPr>
                        <a:picLocks noChangeAspect="1" noChangeArrowheads="1"/>
                      </p:cNvPicPr>
                      <p:nvPr/>
                    </p:nvPicPr>
                    <p:blipFill>
                      <a:blip r:embed="rId6"/>
                      <a:srcRect/>
                      <a:stretch>
                        <a:fillRect/>
                      </a:stretch>
                    </p:blipFill>
                    <p:spPr bwMode="auto">
                      <a:xfrm>
                        <a:off x="3180145" y="2362200"/>
                        <a:ext cx="3543902" cy="1052513"/>
                      </a:xfrm>
                      <a:prstGeom prst="rect">
                        <a:avLst/>
                      </a:prstGeom>
                      <a:solidFill>
                        <a:srgbClr val="FFFFFF"/>
                      </a:solidFill>
                      <a:ln>
                        <a:solidFill>
                          <a:srgbClr val="FF0000"/>
                        </a:solidFill>
                      </a:ln>
                      <a:extLst/>
                    </p:spPr>
                  </p:pic>
                </p:oleObj>
              </mc:Fallback>
            </mc:AlternateContent>
          </a:graphicData>
        </a:graphic>
      </p:graphicFrame>
      <p:graphicFrame>
        <p:nvGraphicFramePr>
          <p:cNvPr id="123909" name="Object 5"/>
          <p:cNvGraphicFramePr>
            <a:graphicFrameLocks noChangeAspect="1"/>
          </p:cNvGraphicFramePr>
          <p:nvPr>
            <p:extLst>
              <p:ext uri="{D42A27DB-BD31-4B8C-83A1-F6EECF244321}">
                <p14:modId xmlns:p14="http://schemas.microsoft.com/office/powerpoint/2010/main" val="492878189"/>
              </p:ext>
            </p:extLst>
          </p:nvPr>
        </p:nvGraphicFramePr>
        <p:xfrm>
          <a:off x="3215640" y="3527098"/>
          <a:ext cx="3489960" cy="1136881"/>
        </p:xfrm>
        <a:graphic>
          <a:graphicData uri="http://schemas.openxmlformats.org/presentationml/2006/ole">
            <mc:AlternateContent xmlns:mc="http://schemas.openxmlformats.org/markup-compatibility/2006">
              <mc:Choice xmlns:v="urn:schemas-microsoft-com:vml" Requires="v">
                <p:oleObj spid="_x0000_s82954" name="Equation" r:id="rId7" imgW="1676400" imgH="546100" progId="Equation.DSMT4">
                  <p:embed/>
                </p:oleObj>
              </mc:Choice>
              <mc:Fallback>
                <p:oleObj name="Equation" r:id="rId7" imgW="1676400" imgH="546100" progId="Equation.DSMT4">
                  <p:embed/>
                  <p:pic>
                    <p:nvPicPr>
                      <p:cNvPr id="0" name=""/>
                      <p:cNvPicPr>
                        <a:picLocks noChangeAspect="1" noChangeArrowheads="1"/>
                      </p:cNvPicPr>
                      <p:nvPr/>
                    </p:nvPicPr>
                    <p:blipFill>
                      <a:blip r:embed="rId8"/>
                      <a:srcRect/>
                      <a:stretch>
                        <a:fillRect/>
                      </a:stretch>
                    </p:blipFill>
                    <p:spPr bwMode="auto">
                      <a:xfrm>
                        <a:off x="3215640" y="3527098"/>
                        <a:ext cx="3489960" cy="1136881"/>
                      </a:xfrm>
                      <a:prstGeom prst="rect">
                        <a:avLst/>
                      </a:prstGeom>
                      <a:solidFill>
                        <a:srgbClr val="FFFFFF"/>
                      </a:solidFill>
                      <a:ln>
                        <a:solidFill>
                          <a:srgbClr val="FF0000"/>
                        </a:solidFill>
                      </a:ln>
                      <a:extLst/>
                    </p:spPr>
                  </p:pic>
                </p:oleObj>
              </mc:Fallback>
            </mc:AlternateContent>
          </a:graphicData>
        </a:graphic>
      </p:graphicFrame>
      <p:sp>
        <p:nvSpPr>
          <p:cNvPr id="10" name="TextBox 9"/>
          <p:cNvSpPr txBox="1"/>
          <p:nvPr/>
        </p:nvSpPr>
        <p:spPr>
          <a:xfrm>
            <a:off x="1143000" y="762000"/>
            <a:ext cx="3161273" cy="369332"/>
          </a:xfrm>
          <a:prstGeom prst="rect">
            <a:avLst/>
          </a:prstGeom>
          <a:noFill/>
        </p:spPr>
        <p:txBody>
          <a:bodyPr wrap="none" rtlCol="0">
            <a:spAutoFit/>
          </a:bodyPr>
          <a:lstStyle/>
          <a:p>
            <a:r>
              <a:rPr lang="en-US" b="1" i="1" dirty="0" smtClean="0"/>
              <a:t>V</a:t>
            </a:r>
            <a:r>
              <a:rPr lang="en-US" b="1" i="1" baseline="-25000" dirty="0" smtClean="0"/>
              <a:t>2-y</a:t>
            </a:r>
            <a:r>
              <a:rPr lang="en-US" b="1" i="1" dirty="0" smtClean="0"/>
              <a:t>O</a:t>
            </a:r>
            <a:r>
              <a:rPr lang="en-US" b="1" i="1" baseline="-25000" dirty="0" smtClean="0"/>
              <a:t>3</a:t>
            </a:r>
            <a:r>
              <a:rPr lang="en-US" b="1" i="1" dirty="0" smtClean="0"/>
              <a:t> </a:t>
            </a:r>
            <a:r>
              <a:rPr lang="en-US" i="1" dirty="0" err="1" smtClean="0"/>
              <a:t>Bao</a:t>
            </a:r>
            <a:r>
              <a:rPr lang="en-US" i="1" dirty="0" smtClean="0"/>
              <a:t> et al. PRL (1993)</a:t>
            </a:r>
            <a:endParaRPr lang="en-US" i="1" dirty="0"/>
          </a:p>
        </p:txBody>
      </p:sp>
      <p:pic>
        <p:nvPicPr>
          <p:cNvPr id="3" name="Picture 2"/>
          <p:cNvPicPr>
            <a:picLocks noChangeAspect="1"/>
          </p:cNvPicPr>
          <p:nvPr/>
        </p:nvPicPr>
        <p:blipFill>
          <a:blip r:embed="rId9"/>
          <a:stretch>
            <a:fillRect/>
          </a:stretch>
        </p:blipFill>
        <p:spPr>
          <a:xfrm>
            <a:off x="5334001" y="3352801"/>
            <a:ext cx="2660822" cy="2895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1820422"/>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3909"/>
                                        </p:tgtEl>
                                        <p:attrNameLst>
                                          <p:attrName>style.visibility</p:attrName>
                                        </p:attrNameLst>
                                      </p:cBhvr>
                                      <p:to>
                                        <p:strVal val="visible"/>
                                      </p:to>
                                    </p:set>
                                    <p:animEffect transition="in" filter="dissolve">
                                      <p:cBhvr>
                                        <p:cTn id="7" dur="500"/>
                                        <p:tgtEl>
                                          <p:spTgt spid="12390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par>
                                <p:cTn id="20" presetID="0" presetClass="path" presetSubtype="0" accel="50000" decel="50000" fill="hold" nodeType="withEffect">
                                  <p:stCondLst>
                                    <p:cond delay="0"/>
                                  </p:stCondLst>
                                  <p:childTnLst>
                                    <p:animMotion origin="layout" path="M 0.00017 -0.0878 L 0.19191 -0.2101 " pathEditMode="relative" rAng="0" ptsTypes="AA">
                                      <p:cBhvr>
                                        <p:cTn id="21" dur="2000" fill="hold"/>
                                        <p:tgtEl>
                                          <p:spTgt spid="123906"/>
                                        </p:tgtEl>
                                        <p:attrNameLst>
                                          <p:attrName>ppt_x</p:attrName>
                                          <p:attrName>ppt_y</p:attrName>
                                        </p:attrNameLst>
                                      </p:cBhvr>
                                      <p:rCtr x="9587" y="-6115"/>
                                    </p:animMotion>
                                  </p:childTnLst>
                                </p:cTn>
                              </p:par>
                              <p:par>
                                <p:cTn id="22" presetID="0" presetClass="path" presetSubtype="0" accel="50000" decel="50000" fill="hold" nodeType="withEffect">
                                  <p:stCondLst>
                                    <p:cond delay="0"/>
                                  </p:stCondLst>
                                  <p:childTnLst>
                                    <p:animMotion origin="layout" path="M 0.00086 -0.08617 L 0.1926 -0.2196 " pathEditMode="relative" ptsTypes="AA">
                                      <p:cBhvr>
                                        <p:cTn id="23" dur="2000" fill="hold"/>
                                        <p:tgtEl>
                                          <p:spTgt spid="12390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1580926"/>
          </a:xfrm>
          <a:prstGeom prst="rect">
            <a:avLst/>
          </a:prstGeom>
        </p:spPr>
      </p:pic>
      <p:pic>
        <p:nvPicPr>
          <p:cNvPr id="4" name="Picture 3"/>
          <p:cNvPicPr>
            <a:picLocks noChangeAspect="1"/>
          </p:cNvPicPr>
          <p:nvPr/>
        </p:nvPicPr>
        <p:blipFill>
          <a:blip r:embed="rId3"/>
          <a:stretch>
            <a:fillRect/>
          </a:stretch>
        </p:blipFill>
        <p:spPr>
          <a:xfrm>
            <a:off x="0" y="1769807"/>
            <a:ext cx="4241993" cy="5088194"/>
          </a:xfrm>
          <a:prstGeom prst="rect">
            <a:avLst/>
          </a:prstGeom>
        </p:spPr>
      </p:pic>
      <p:pic>
        <p:nvPicPr>
          <p:cNvPr id="5" name="Picture 4"/>
          <p:cNvPicPr>
            <a:picLocks noChangeAspect="1"/>
          </p:cNvPicPr>
          <p:nvPr/>
        </p:nvPicPr>
        <p:blipFill>
          <a:blip r:embed="rId4"/>
          <a:stretch>
            <a:fillRect/>
          </a:stretch>
        </p:blipFill>
        <p:spPr>
          <a:xfrm>
            <a:off x="4417798" y="1580926"/>
            <a:ext cx="2078123" cy="5296188"/>
          </a:xfrm>
          <a:prstGeom prst="rect">
            <a:avLst/>
          </a:prstGeom>
        </p:spPr>
      </p:pic>
      <p:pic>
        <p:nvPicPr>
          <p:cNvPr id="6" name="Picture 5"/>
          <p:cNvPicPr>
            <a:picLocks noChangeAspect="1"/>
          </p:cNvPicPr>
          <p:nvPr/>
        </p:nvPicPr>
        <p:blipFill>
          <a:blip r:embed="rId5"/>
          <a:stretch>
            <a:fillRect/>
          </a:stretch>
        </p:blipFill>
        <p:spPr>
          <a:xfrm>
            <a:off x="6665816" y="4572130"/>
            <a:ext cx="2426462" cy="1266365"/>
          </a:xfrm>
          <a:prstGeom prst="rect">
            <a:avLst/>
          </a:prstGeom>
        </p:spPr>
      </p:pic>
      <p:pic>
        <p:nvPicPr>
          <p:cNvPr id="7" name="Picture 6"/>
          <p:cNvPicPr>
            <a:picLocks noChangeAspect="1"/>
          </p:cNvPicPr>
          <p:nvPr/>
        </p:nvPicPr>
        <p:blipFill>
          <a:blip r:embed="rId6"/>
          <a:stretch>
            <a:fillRect/>
          </a:stretch>
        </p:blipFill>
        <p:spPr>
          <a:xfrm>
            <a:off x="6665816" y="4230629"/>
            <a:ext cx="2426462" cy="341502"/>
          </a:xfrm>
          <a:prstGeom prst="rect">
            <a:avLst/>
          </a:prstGeom>
        </p:spPr>
      </p:pic>
      <p:pic>
        <p:nvPicPr>
          <p:cNvPr id="8" name="Picture 7"/>
          <p:cNvPicPr>
            <a:picLocks noChangeAspect="1"/>
          </p:cNvPicPr>
          <p:nvPr/>
        </p:nvPicPr>
        <p:blipFill>
          <a:blip r:embed="rId7"/>
          <a:stretch>
            <a:fillRect/>
          </a:stretch>
        </p:blipFill>
        <p:spPr>
          <a:xfrm>
            <a:off x="6665816" y="2205791"/>
            <a:ext cx="2426462" cy="1754162"/>
          </a:xfrm>
          <a:prstGeom prst="rect">
            <a:avLst/>
          </a:prstGeom>
        </p:spPr>
      </p:pic>
    </p:spTree>
    <p:extLst>
      <p:ext uri="{BB962C8B-B14F-4D97-AF65-F5344CB8AC3E}">
        <p14:creationId xmlns:p14="http://schemas.microsoft.com/office/powerpoint/2010/main" val="601579605"/>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0"/>
          <p:cNvPicPr>
            <a:picLocks noChangeAspect="1" noChangeArrowheads="1"/>
          </p:cNvPicPr>
          <p:nvPr/>
        </p:nvPicPr>
        <p:blipFill>
          <a:blip r:embed="rId4"/>
          <a:srcRect/>
          <a:stretch>
            <a:fillRect/>
          </a:stretch>
        </p:blipFill>
        <p:spPr bwMode="auto">
          <a:xfrm>
            <a:off x="4419600" y="167217"/>
            <a:ext cx="4526902" cy="3080808"/>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04800" y="228600"/>
            <a:ext cx="4953000" cy="685800"/>
          </a:xfrm>
        </p:spPr>
        <p:txBody>
          <a:bodyPr>
            <a:normAutofit fontScale="90000"/>
          </a:bodyPr>
          <a:lstStyle/>
          <a:p>
            <a:r>
              <a:rPr lang="en-US" dirty="0" smtClean="0"/>
              <a:t>Field Driven QCP </a:t>
            </a:r>
            <a:br>
              <a:rPr lang="en-US" dirty="0" smtClean="0"/>
            </a:br>
            <a:r>
              <a:rPr lang="en-US" dirty="0" smtClean="0"/>
              <a:t>in YbRh</a:t>
            </a:r>
            <a:r>
              <a:rPr lang="en-US" baseline="-25000" dirty="0" smtClean="0"/>
              <a:t>2</a:t>
            </a:r>
            <a:r>
              <a:rPr lang="en-US" dirty="0" smtClean="0"/>
              <a:t>Si</a:t>
            </a:r>
            <a:r>
              <a:rPr lang="en-US" baseline="-25000" dirty="0" smtClean="0"/>
              <a:t>2</a:t>
            </a:r>
            <a:endParaRPr lang="en-US" baseline="-25000" dirty="0"/>
          </a:p>
        </p:txBody>
      </p:sp>
      <p:pic>
        <p:nvPicPr>
          <p:cNvPr id="100356" name="Picture 4" descr="C:\Documents and Settings\collin\My Documents\talks\Hawai 2009\ybrh2si2.jpg"/>
          <p:cNvPicPr>
            <a:picLocks noChangeAspect="1" noChangeArrowheads="1"/>
          </p:cNvPicPr>
          <p:nvPr/>
        </p:nvPicPr>
        <p:blipFill>
          <a:blip r:embed="rId5" cstate="print">
            <a:clrChange>
              <a:clrFrom>
                <a:srgbClr val="F3F3F3"/>
              </a:clrFrom>
              <a:clrTo>
                <a:srgbClr val="F3F3F3">
                  <a:alpha val="0"/>
                </a:srgbClr>
              </a:clrTo>
            </a:clrChange>
          </a:blip>
          <a:srcRect l="24324" r="22973"/>
          <a:stretch>
            <a:fillRect/>
          </a:stretch>
        </p:blipFill>
        <p:spPr bwMode="auto">
          <a:xfrm>
            <a:off x="533400" y="1066800"/>
            <a:ext cx="3058298" cy="5388428"/>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352800" y="5791200"/>
            <a:ext cx="686406" cy="584775"/>
          </a:xfrm>
          <a:prstGeom prst="rect">
            <a:avLst/>
          </a:prstGeom>
          <a:noFill/>
        </p:spPr>
        <p:txBody>
          <a:bodyPr wrap="none" rtlCol="0">
            <a:spAutoFit/>
          </a:bodyPr>
          <a:lstStyle/>
          <a:p>
            <a:r>
              <a:rPr lang="en-US" sz="3200" dirty="0" err="1" smtClean="0"/>
              <a:t>Yb</a:t>
            </a:r>
            <a:endParaRPr lang="en-US" sz="3200" dirty="0"/>
          </a:p>
        </p:txBody>
      </p:sp>
      <p:sp>
        <p:nvSpPr>
          <p:cNvPr id="8" name="TextBox 7"/>
          <p:cNvSpPr txBox="1"/>
          <p:nvPr/>
        </p:nvSpPr>
        <p:spPr>
          <a:xfrm>
            <a:off x="3048000" y="2438400"/>
            <a:ext cx="579005" cy="461665"/>
          </a:xfrm>
          <a:prstGeom prst="rect">
            <a:avLst/>
          </a:prstGeom>
          <a:noFill/>
        </p:spPr>
        <p:txBody>
          <a:bodyPr wrap="none" rtlCol="0">
            <a:spAutoFit/>
          </a:bodyPr>
          <a:lstStyle/>
          <a:p>
            <a:r>
              <a:rPr lang="en-US" sz="2400" dirty="0" err="1" smtClean="0"/>
              <a:t>Rh</a:t>
            </a:r>
            <a:endParaRPr lang="en-US" sz="2400" dirty="0"/>
          </a:p>
        </p:txBody>
      </p:sp>
      <p:sp>
        <p:nvSpPr>
          <p:cNvPr id="9" name="TextBox 8"/>
          <p:cNvSpPr txBox="1"/>
          <p:nvPr/>
        </p:nvSpPr>
        <p:spPr>
          <a:xfrm>
            <a:off x="228600" y="3886200"/>
            <a:ext cx="550151" cy="584775"/>
          </a:xfrm>
          <a:prstGeom prst="rect">
            <a:avLst/>
          </a:prstGeom>
          <a:noFill/>
        </p:spPr>
        <p:txBody>
          <a:bodyPr wrap="none" rtlCol="0">
            <a:spAutoFit/>
          </a:bodyPr>
          <a:lstStyle/>
          <a:p>
            <a:r>
              <a:rPr lang="en-US" sz="3200" dirty="0" smtClean="0"/>
              <a:t>Si</a:t>
            </a:r>
            <a:endParaRPr lang="en-US" sz="3200" dirty="0"/>
          </a:p>
        </p:txBody>
      </p:sp>
      <p:pic>
        <p:nvPicPr>
          <p:cNvPr id="10" name="Picture 4"/>
          <p:cNvPicPr>
            <a:picLocks noChangeAspect="1" noChangeArrowheads="1"/>
          </p:cNvPicPr>
          <p:nvPr/>
        </p:nvPicPr>
        <p:blipFill>
          <a:blip r:embed="rId6"/>
          <a:srcRect/>
          <a:stretch>
            <a:fillRect/>
          </a:stretch>
        </p:blipFill>
        <p:spPr bwMode="auto">
          <a:xfrm>
            <a:off x="4399670" y="3352800"/>
            <a:ext cx="4591930" cy="3429000"/>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5867400" y="6359375"/>
            <a:ext cx="622799" cy="369332"/>
          </a:xfrm>
          <a:prstGeom prst="rect">
            <a:avLst/>
          </a:prstGeom>
          <a:noFill/>
        </p:spPr>
        <p:txBody>
          <a:bodyPr wrap="none" rtlCol="0">
            <a:spAutoFit/>
          </a:bodyPr>
          <a:lstStyle/>
          <a:p>
            <a:r>
              <a:rPr lang="en-US" dirty="0" smtClean="0"/>
              <a:t>11 ×</a:t>
            </a:r>
            <a:endParaRPr lang="en-US" dirty="0"/>
          </a:p>
        </p:txBody>
      </p:sp>
      <p:graphicFrame>
        <p:nvGraphicFramePr>
          <p:cNvPr id="23" name="Object 22"/>
          <p:cNvGraphicFramePr>
            <a:graphicFrameLocks noChangeAspect="1"/>
          </p:cNvGraphicFramePr>
          <p:nvPr>
            <p:extLst>
              <p:ext uri="{D42A27DB-BD31-4B8C-83A1-F6EECF244321}">
                <p14:modId xmlns:p14="http://schemas.microsoft.com/office/powerpoint/2010/main" val="272292301"/>
              </p:ext>
            </p:extLst>
          </p:nvPr>
        </p:nvGraphicFramePr>
        <p:xfrm>
          <a:off x="6963696" y="6424337"/>
          <a:ext cx="373627" cy="275304"/>
        </p:xfrm>
        <a:graphic>
          <a:graphicData uri="http://schemas.openxmlformats.org/presentationml/2006/ole">
            <mc:AlternateContent xmlns:mc="http://schemas.openxmlformats.org/markup-compatibility/2006">
              <mc:Choice xmlns:v="urn:schemas-microsoft-com:vml" Requires="v">
                <p:oleObj spid="_x0000_s84997" name="Equation" r:id="rId7" imgW="241200" imgH="177480" progId="Equation.DSMT4">
                  <p:embed/>
                </p:oleObj>
              </mc:Choice>
              <mc:Fallback>
                <p:oleObj name="Equation" r:id="rId7" imgW="241200" imgH="1774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3696" y="6424337"/>
                        <a:ext cx="373627" cy="2753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extBox 27"/>
          <p:cNvSpPr txBox="1"/>
          <p:nvPr/>
        </p:nvSpPr>
        <p:spPr>
          <a:xfrm>
            <a:off x="5235648" y="3290110"/>
            <a:ext cx="3109034" cy="369332"/>
          </a:xfrm>
          <a:prstGeom prst="rect">
            <a:avLst/>
          </a:prstGeom>
          <a:noFill/>
        </p:spPr>
        <p:txBody>
          <a:bodyPr wrap="none" rtlCol="0">
            <a:spAutoFit/>
          </a:bodyPr>
          <a:lstStyle/>
          <a:p>
            <a:r>
              <a:rPr lang="en-US" i="1" dirty="0" err="1" smtClean="0">
                <a:solidFill>
                  <a:srgbClr val="000000"/>
                </a:solidFill>
              </a:rPr>
              <a:t>Gegenwart</a:t>
            </a:r>
            <a:r>
              <a:rPr lang="en-US" i="1" dirty="0" smtClean="0">
                <a:solidFill>
                  <a:srgbClr val="000000"/>
                </a:solidFill>
              </a:rPr>
              <a:t> et al PRL (2002)</a:t>
            </a:r>
            <a:endParaRPr lang="en-US" i="1" dirty="0">
              <a:solidFill>
                <a:srgbClr val="000000"/>
              </a:solidFill>
            </a:endParaRPr>
          </a:p>
        </p:txBody>
      </p:sp>
    </p:spTree>
    <p:extLst>
      <p:ext uri="{BB962C8B-B14F-4D97-AF65-F5344CB8AC3E}">
        <p14:creationId xmlns:p14="http://schemas.microsoft.com/office/powerpoint/2010/main" val="2071870900"/>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dissolv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4"/>
          <a:stretch>
            <a:fillRect/>
          </a:stretch>
        </p:blipFill>
        <p:spPr>
          <a:xfrm>
            <a:off x="7239000" y="6400800"/>
            <a:ext cx="1701800" cy="342900"/>
          </a:xfrm>
          <a:prstGeom prst="rect">
            <a:avLst/>
          </a:prstGeom>
        </p:spPr>
      </p:pic>
      <p:sp>
        <p:nvSpPr>
          <p:cNvPr id="20" name="Rectangle 19"/>
          <p:cNvSpPr/>
          <p:nvPr/>
        </p:nvSpPr>
        <p:spPr>
          <a:xfrm>
            <a:off x="6477000" y="787400"/>
            <a:ext cx="2590800" cy="2590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itle 3"/>
          <p:cNvSpPr>
            <a:spLocks noGrp="1"/>
          </p:cNvSpPr>
          <p:nvPr>
            <p:ph type="title"/>
          </p:nvPr>
        </p:nvSpPr>
        <p:spPr>
          <a:xfrm>
            <a:off x="457200" y="-228600"/>
            <a:ext cx="8229600" cy="1143000"/>
          </a:xfrm>
        </p:spPr>
        <p:txBody>
          <a:bodyPr/>
          <a:lstStyle/>
          <a:p>
            <a:r>
              <a:rPr lang="en-US" dirty="0" smtClean="0"/>
              <a:t>Incommensurate correlations</a:t>
            </a:r>
            <a:endParaRPr lang="en-US" dirty="0"/>
          </a:p>
        </p:txBody>
      </p:sp>
      <p:graphicFrame>
        <p:nvGraphicFramePr>
          <p:cNvPr id="18" name="Object 17"/>
          <p:cNvGraphicFramePr>
            <a:graphicFrameLocks noChangeAspect="1"/>
          </p:cNvGraphicFramePr>
          <p:nvPr>
            <p:extLst>
              <p:ext uri="{D42A27DB-BD31-4B8C-83A1-F6EECF244321}">
                <p14:modId xmlns:p14="http://schemas.microsoft.com/office/powerpoint/2010/main" val="2707345302"/>
              </p:ext>
            </p:extLst>
          </p:nvPr>
        </p:nvGraphicFramePr>
        <p:xfrm>
          <a:off x="6705600" y="914400"/>
          <a:ext cx="2135973" cy="2286000"/>
        </p:xfrm>
        <a:graphic>
          <a:graphicData uri="http://schemas.openxmlformats.org/presentationml/2006/ole">
            <mc:AlternateContent xmlns:mc="http://schemas.openxmlformats.org/markup-compatibility/2006">
              <mc:Choice xmlns:v="urn:schemas-microsoft-com:vml" Requires="v">
                <p:oleObj spid="_x0000_s86033" name="Equation" r:id="rId5" imgW="889000" imgH="952500" progId="Equation.DSMT4">
                  <p:embed/>
                </p:oleObj>
              </mc:Choice>
              <mc:Fallback>
                <p:oleObj name="Equation" r:id="rId5" imgW="889000" imgH="952500" progId="Equation.DSMT4">
                  <p:embed/>
                  <p:pic>
                    <p:nvPicPr>
                      <p:cNvPr id="0" name=""/>
                      <p:cNvPicPr/>
                      <p:nvPr/>
                    </p:nvPicPr>
                    <p:blipFill>
                      <a:blip r:embed="rId6"/>
                      <a:stretch>
                        <a:fillRect/>
                      </a:stretch>
                    </p:blipFill>
                    <p:spPr>
                      <a:xfrm>
                        <a:off x="6705600" y="914400"/>
                        <a:ext cx="2135973" cy="22860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998703292"/>
              </p:ext>
            </p:extLst>
          </p:nvPr>
        </p:nvGraphicFramePr>
        <p:xfrm>
          <a:off x="6210300" y="2425700"/>
          <a:ext cx="114300" cy="165100"/>
        </p:xfrm>
        <a:graphic>
          <a:graphicData uri="http://schemas.openxmlformats.org/presentationml/2006/ole">
            <mc:AlternateContent xmlns:mc="http://schemas.openxmlformats.org/markup-compatibility/2006">
              <mc:Choice xmlns:v="urn:schemas-microsoft-com:vml" Requires="v">
                <p:oleObj spid="_x0000_s86034" name="Equation" r:id="rId7" imgW="114300" imgH="165100" progId="Equation.DSMT4">
                  <p:embed/>
                </p:oleObj>
              </mc:Choice>
              <mc:Fallback>
                <p:oleObj name="Equation" r:id="rId7" imgW="114300" imgH="165100" progId="Equation.DSMT4">
                  <p:embed/>
                  <p:pic>
                    <p:nvPicPr>
                      <p:cNvPr id="0" name=""/>
                      <p:cNvPicPr/>
                      <p:nvPr/>
                    </p:nvPicPr>
                    <p:blipFill>
                      <a:blip r:embed="rId8"/>
                      <a:stretch>
                        <a:fillRect/>
                      </a:stretch>
                    </p:blipFill>
                    <p:spPr>
                      <a:xfrm>
                        <a:off x="6210300" y="2425700"/>
                        <a:ext cx="114300" cy="165100"/>
                      </a:xfrm>
                      <a:prstGeom prst="rect">
                        <a:avLst/>
                      </a:prstGeom>
                    </p:spPr>
                  </p:pic>
                </p:oleObj>
              </mc:Fallback>
            </mc:AlternateContent>
          </a:graphicData>
        </a:graphic>
      </p:graphicFrame>
      <p:pic>
        <p:nvPicPr>
          <p:cNvPr id="25" name="Picture 24"/>
          <p:cNvPicPr>
            <a:picLocks noChangeAspect="1"/>
          </p:cNvPicPr>
          <p:nvPr/>
        </p:nvPicPr>
        <p:blipFill>
          <a:blip r:embed="rId9"/>
          <a:stretch>
            <a:fillRect/>
          </a:stretch>
        </p:blipFill>
        <p:spPr>
          <a:xfrm>
            <a:off x="228600" y="762000"/>
            <a:ext cx="3683000" cy="6045200"/>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10"/>
          <a:stretch>
            <a:fillRect/>
          </a:stretch>
        </p:blipFill>
        <p:spPr>
          <a:xfrm>
            <a:off x="4038600" y="762000"/>
            <a:ext cx="2286000" cy="5942994"/>
          </a:xfrm>
          <a:prstGeom prst="rect">
            <a:avLst/>
          </a:prstGeom>
          <a:ln>
            <a:noFill/>
          </a:ln>
          <a:effectLst>
            <a:outerShdw blurRad="292100" dist="139700" dir="2700000" algn="tl" rotWithShape="0">
              <a:srgbClr val="333333">
                <a:alpha val="65000"/>
              </a:srgbClr>
            </a:outerShdw>
          </a:effectLst>
        </p:spPr>
      </p:pic>
      <p:pic>
        <p:nvPicPr>
          <p:cNvPr id="30" name="Picture 4" descr="C:\Documents and Settings\collin\My Documents\talks\Hawai 2009\ybrh2si2.jpg"/>
          <p:cNvPicPr>
            <a:picLocks noChangeAspect="1" noChangeArrowheads="1"/>
          </p:cNvPicPr>
          <p:nvPr/>
        </p:nvPicPr>
        <p:blipFill>
          <a:blip r:embed="rId11" cstate="print">
            <a:clrChange>
              <a:clrFrom>
                <a:srgbClr val="F3F3F3"/>
              </a:clrFrom>
              <a:clrTo>
                <a:srgbClr val="F3F3F3">
                  <a:alpha val="0"/>
                </a:srgbClr>
              </a:clrTo>
            </a:clrChange>
          </a:blip>
          <a:srcRect l="24324" r="22973"/>
          <a:stretch>
            <a:fillRect/>
          </a:stretch>
        </p:blipFill>
        <p:spPr bwMode="auto">
          <a:xfrm>
            <a:off x="6705600" y="3276600"/>
            <a:ext cx="2057400" cy="3624942"/>
          </a:xfrm>
          <a:prstGeom prst="rect">
            <a:avLst/>
          </a:prstGeom>
          <a:ln>
            <a:noFill/>
          </a:ln>
          <a:effectLst>
            <a:outerShdw blurRad="292100" dist="139700" dir="2700000" algn="tl" rotWithShape="0">
              <a:srgbClr val="333333">
                <a:alpha val="65000"/>
              </a:srgbClr>
            </a:outerShdw>
          </a:effectLst>
        </p:spPr>
      </p:pic>
      <p:sp>
        <p:nvSpPr>
          <p:cNvPr id="22" name="Rectangle 21"/>
          <p:cNvSpPr/>
          <p:nvPr/>
        </p:nvSpPr>
        <p:spPr>
          <a:xfrm>
            <a:off x="1447800" y="1143000"/>
            <a:ext cx="2209800" cy="38862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12"/>
          <a:srcRect l="41726" t="2987" r="5625" b="27671"/>
          <a:stretch/>
        </p:blipFill>
        <p:spPr>
          <a:xfrm>
            <a:off x="1919132" y="1108671"/>
            <a:ext cx="1503704" cy="3917311"/>
          </a:xfrm>
          <a:prstGeom prst="rect">
            <a:avLst/>
          </a:prstGeom>
        </p:spPr>
      </p:pic>
      <p:graphicFrame>
        <p:nvGraphicFramePr>
          <p:cNvPr id="24" name="Object 23"/>
          <p:cNvGraphicFramePr>
            <a:graphicFrameLocks noChangeAspect="1"/>
          </p:cNvGraphicFramePr>
          <p:nvPr>
            <p:extLst>
              <p:ext uri="{D42A27DB-BD31-4B8C-83A1-F6EECF244321}">
                <p14:modId xmlns:p14="http://schemas.microsoft.com/office/powerpoint/2010/main" val="1777355293"/>
              </p:ext>
            </p:extLst>
          </p:nvPr>
        </p:nvGraphicFramePr>
        <p:xfrm>
          <a:off x="2021736" y="1261071"/>
          <a:ext cx="1228610" cy="457200"/>
        </p:xfrm>
        <a:graphic>
          <a:graphicData uri="http://schemas.openxmlformats.org/presentationml/2006/ole">
            <mc:AlternateContent xmlns:mc="http://schemas.openxmlformats.org/markup-compatibility/2006">
              <mc:Choice xmlns:v="urn:schemas-microsoft-com:vml" Requires="v">
                <p:oleObj spid="_x0000_s86035" name="Equation" r:id="rId13" imgW="444500" imgH="165100" progId="Equation.DSMT4">
                  <p:embed/>
                </p:oleObj>
              </mc:Choice>
              <mc:Fallback>
                <p:oleObj name="Equation" r:id="rId13" imgW="444500" imgH="165100" progId="Equation.DSMT4">
                  <p:embed/>
                  <p:pic>
                    <p:nvPicPr>
                      <p:cNvPr id="0" name=""/>
                      <p:cNvPicPr>
                        <a:picLocks noChangeAspect="1" noChangeArrowheads="1"/>
                      </p:cNvPicPr>
                      <p:nvPr/>
                    </p:nvPicPr>
                    <p:blipFill>
                      <a:blip r:embed="rId14"/>
                      <a:srcRect/>
                      <a:stretch>
                        <a:fillRect/>
                      </a:stretch>
                    </p:blipFill>
                    <p:spPr bwMode="auto">
                      <a:xfrm>
                        <a:off x="2021736" y="1261071"/>
                        <a:ext cx="1228610" cy="457200"/>
                      </a:xfrm>
                      <a:prstGeom prst="rect">
                        <a:avLst/>
                      </a:prstGeom>
                      <a:noFill/>
                    </p:spPr>
                  </p:pic>
                </p:oleObj>
              </mc:Fallback>
            </mc:AlternateContent>
          </a:graphicData>
        </a:graphic>
      </p:graphicFrame>
      <p:graphicFrame>
        <p:nvGraphicFramePr>
          <p:cNvPr id="32" name="Object 6"/>
          <p:cNvGraphicFramePr>
            <a:graphicFrameLocks noChangeAspect="1"/>
          </p:cNvGraphicFramePr>
          <p:nvPr>
            <p:extLst>
              <p:ext uri="{D42A27DB-BD31-4B8C-83A1-F6EECF244321}">
                <p14:modId xmlns:p14="http://schemas.microsoft.com/office/powerpoint/2010/main" val="834581052"/>
              </p:ext>
            </p:extLst>
          </p:nvPr>
        </p:nvGraphicFramePr>
        <p:xfrm>
          <a:off x="2048760" y="1247561"/>
          <a:ext cx="1219200" cy="466560"/>
        </p:xfrm>
        <a:graphic>
          <a:graphicData uri="http://schemas.openxmlformats.org/presentationml/2006/ole">
            <mc:AlternateContent xmlns:mc="http://schemas.openxmlformats.org/markup-compatibility/2006">
              <mc:Choice xmlns:v="urn:schemas-microsoft-com:vml" Requires="v">
                <p:oleObj spid="_x0000_s86036" name="Equation" r:id="rId15" imgW="431800" imgH="165100" progId="Equation.DSMT4">
                  <p:embed/>
                </p:oleObj>
              </mc:Choice>
              <mc:Fallback>
                <p:oleObj name="Equation" r:id="rId15" imgW="431800" imgH="165100" progId="Equation.DSMT4">
                  <p:embed/>
                  <p:pic>
                    <p:nvPicPr>
                      <p:cNvPr id="0" name=""/>
                      <p:cNvPicPr>
                        <a:picLocks noChangeAspect="1" noChangeArrowheads="1"/>
                      </p:cNvPicPr>
                      <p:nvPr/>
                    </p:nvPicPr>
                    <p:blipFill>
                      <a:blip r:embed="rId16"/>
                      <a:srcRect/>
                      <a:stretch>
                        <a:fillRect/>
                      </a:stretch>
                    </p:blipFill>
                    <p:spPr bwMode="auto">
                      <a:xfrm>
                        <a:off x="2048760" y="1247561"/>
                        <a:ext cx="1219200" cy="466560"/>
                      </a:xfrm>
                      <a:prstGeom prst="rect">
                        <a:avLst/>
                      </a:prstGeom>
                      <a:noFill/>
                    </p:spPr>
                  </p:pic>
                </p:oleObj>
              </mc:Fallback>
            </mc:AlternateContent>
          </a:graphicData>
        </a:graphic>
      </p:graphicFrame>
      <p:grpSp>
        <p:nvGrpSpPr>
          <p:cNvPr id="26" name="Group 25"/>
          <p:cNvGrpSpPr/>
          <p:nvPr/>
        </p:nvGrpSpPr>
        <p:grpSpPr>
          <a:xfrm>
            <a:off x="381000" y="990600"/>
            <a:ext cx="3429000" cy="5638800"/>
            <a:chOff x="5705475" y="533400"/>
            <a:chExt cx="3438525" cy="6019800"/>
          </a:xfrm>
        </p:grpSpPr>
        <p:pic>
          <p:nvPicPr>
            <p:cNvPr id="27" name="Picture 6" descr="momentum"/>
            <p:cNvPicPr>
              <a:picLocks noChangeAspect="1" noChangeArrowheads="1"/>
            </p:cNvPicPr>
            <p:nvPr/>
          </p:nvPicPr>
          <p:blipFill>
            <a:blip r:embed="rId17"/>
            <a:srcRect/>
            <a:stretch>
              <a:fillRect/>
            </a:stretch>
          </p:blipFill>
          <p:spPr bwMode="auto">
            <a:xfrm>
              <a:off x="5705475" y="533400"/>
              <a:ext cx="3438525" cy="6019800"/>
            </a:xfrm>
            <a:prstGeom prst="rect">
              <a:avLst/>
            </a:prstGeom>
            <a:noFill/>
            <a:ln>
              <a:noFill/>
            </a:ln>
          </p:spPr>
        </p:pic>
        <p:sp>
          <p:nvSpPr>
            <p:cNvPr id="28" name="Line 7"/>
            <p:cNvSpPr>
              <a:spLocks noChangeShapeType="1"/>
            </p:cNvSpPr>
            <p:nvPr/>
          </p:nvSpPr>
          <p:spPr bwMode="auto">
            <a:xfrm>
              <a:off x="7315200" y="1447800"/>
              <a:ext cx="0" cy="4419600"/>
            </a:xfrm>
            <a:prstGeom prst="line">
              <a:avLst/>
            </a:prstGeom>
            <a:noFill/>
            <a:ln w="9525" cap="rnd">
              <a:solidFill>
                <a:srgbClr val="000000"/>
              </a:solidFill>
              <a:prstDash val="sysDot"/>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charset="-128"/>
                <a:cs typeface="+mn-cs"/>
              </a:endParaRPr>
            </a:p>
          </p:txBody>
        </p:sp>
        <p:sp>
          <p:nvSpPr>
            <p:cNvPr id="29" name="Line 8"/>
            <p:cNvSpPr>
              <a:spLocks noChangeShapeType="1"/>
            </p:cNvSpPr>
            <p:nvPr/>
          </p:nvSpPr>
          <p:spPr bwMode="auto">
            <a:xfrm>
              <a:off x="7848600" y="1524000"/>
              <a:ext cx="0" cy="4419600"/>
            </a:xfrm>
            <a:prstGeom prst="line">
              <a:avLst/>
            </a:prstGeom>
            <a:noFill/>
            <a:ln w="9525" cap="rnd">
              <a:solidFill>
                <a:srgbClr val="000000"/>
              </a:solidFill>
              <a:prstDash val="sysDot"/>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charset="0"/>
                <a:ea typeface="ＭＳ Ｐゴシック" charset="-128"/>
                <a:cs typeface="+mn-cs"/>
              </a:endParaRPr>
            </a:p>
          </p:txBody>
        </p:sp>
      </p:grpSp>
    </p:spTree>
    <p:extLst>
      <p:ext uri="{BB962C8B-B14F-4D97-AF65-F5344CB8AC3E}">
        <p14:creationId xmlns:p14="http://schemas.microsoft.com/office/powerpoint/2010/main" val="3769062564"/>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par>
                                <p:cTn id="18" presetID="9"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9" presetClass="exit" presetSubtype="0" fill="hold" nodeType="withEffect">
                                  <p:stCondLst>
                                    <p:cond delay="0"/>
                                  </p:stCondLst>
                                  <p:childTnLst>
                                    <p:animEffect transition="out" filter="dissolve">
                                      <p:cBhvr>
                                        <p:cTn id="22" dur="500"/>
                                        <p:tgtEl>
                                          <p:spTgt spid="24"/>
                                        </p:tgtEl>
                                      </p:cBhvr>
                                    </p:animEffect>
                                    <p:set>
                                      <p:cBhvr>
                                        <p:cTn id="23" dur="1" fill="hold">
                                          <p:stCondLst>
                                            <p:cond delay="499"/>
                                          </p:stCondLst>
                                        </p:cTn>
                                        <p:tgtEl>
                                          <p:spTgt spid="24"/>
                                        </p:tgtEl>
                                        <p:attrNameLst>
                                          <p:attrName>style.visibility</p:attrName>
                                        </p:attrNameLst>
                                      </p:cBhvr>
                                      <p:to>
                                        <p:strVal val="hidden"/>
                                      </p:to>
                                    </p:set>
                                  </p:childTnLst>
                                </p:cTn>
                              </p:par>
                              <p:par>
                                <p:cTn id="24" presetID="9"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dissolve">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Field Induced Resonance</a:t>
            </a:r>
            <a:endParaRPr lang="en-US" dirty="0"/>
          </a:p>
        </p:txBody>
      </p:sp>
      <p:pic>
        <p:nvPicPr>
          <p:cNvPr id="6" name="Picture 9" descr="field_depend"/>
          <p:cNvPicPr>
            <a:picLocks noChangeAspect="1" noChangeArrowheads="1"/>
          </p:cNvPicPr>
          <p:nvPr/>
        </p:nvPicPr>
        <p:blipFill>
          <a:blip r:embed="rId4"/>
          <a:srcRect/>
          <a:stretch>
            <a:fillRect/>
          </a:stretch>
        </p:blipFill>
        <p:spPr bwMode="auto">
          <a:xfrm>
            <a:off x="228600" y="1123730"/>
            <a:ext cx="3668713" cy="5200870"/>
          </a:xfrm>
          <a:prstGeom prst="rect">
            <a:avLst/>
          </a:prstGeom>
          <a:ln>
            <a:noFill/>
          </a:ln>
          <a:effectLst>
            <a:outerShdw blurRad="292100" dist="139700" dir="2700000" algn="tl" rotWithShape="0">
              <a:srgbClr val="333333">
                <a:alpha val="65000"/>
              </a:srgbClr>
            </a:outerShdw>
          </a:effectLst>
        </p:spPr>
      </p:pic>
      <p:pic>
        <p:nvPicPr>
          <p:cNvPr id="4" name="Picture 4" descr="resonance_pos"/>
          <p:cNvPicPr>
            <a:picLocks noChangeAspect="1" noChangeArrowheads="1"/>
          </p:cNvPicPr>
          <p:nvPr/>
        </p:nvPicPr>
        <p:blipFill>
          <a:blip r:embed="rId5"/>
          <a:srcRect/>
          <a:stretch>
            <a:fillRect/>
          </a:stretch>
        </p:blipFill>
        <p:spPr bwMode="auto">
          <a:xfrm>
            <a:off x="4066603" y="1143000"/>
            <a:ext cx="4924997" cy="5181600"/>
          </a:xfrm>
          <a:prstGeom prst="rect">
            <a:avLst/>
          </a:prstGeom>
          <a:ln>
            <a:noFill/>
          </a:ln>
          <a:effectLst>
            <a:outerShdw blurRad="292100" dist="139700" dir="2700000" algn="tl" rotWithShape="0">
              <a:srgbClr val="333333">
                <a:alpha val="65000"/>
              </a:srgbClr>
            </a:outerShdw>
          </a:effectLst>
        </p:spPr>
      </p:pic>
      <p:pic>
        <p:nvPicPr>
          <p:cNvPr id="7" name="Picture 5" descr="image-313"/>
          <p:cNvPicPr>
            <a:picLocks noChangeAspect="1" noChangeArrowheads="1"/>
          </p:cNvPicPr>
          <p:nvPr/>
        </p:nvPicPr>
        <p:blipFill>
          <a:blip r:embed="rId6"/>
          <a:srcRect/>
          <a:stretch>
            <a:fillRect/>
          </a:stretch>
        </p:blipFill>
        <p:spPr bwMode="auto">
          <a:xfrm>
            <a:off x="4876800" y="1676400"/>
            <a:ext cx="2895600" cy="398463"/>
          </a:xfrm>
          <a:prstGeom prst="rect">
            <a:avLst/>
          </a:prstGeom>
          <a:noFill/>
        </p:spPr>
      </p:pic>
      <p:graphicFrame>
        <p:nvGraphicFramePr>
          <p:cNvPr id="8" name="Object 7"/>
          <p:cNvGraphicFramePr>
            <a:graphicFrameLocks noChangeAspect="1"/>
          </p:cNvGraphicFramePr>
          <p:nvPr>
            <p:extLst>
              <p:ext uri="{D42A27DB-BD31-4B8C-83A1-F6EECF244321}">
                <p14:modId xmlns:p14="http://schemas.microsoft.com/office/powerpoint/2010/main" val="1586297951"/>
              </p:ext>
            </p:extLst>
          </p:nvPr>
        </p:nvGraphicFramePr>
        <p:xfrm>
          <a:off x="4876800" y="2133600"/>
          <a:ext cx="2543175" cy="471929"/>
        </p:xfrm>
        <a:graphic>
          <a:graphicData uri="http://schemas.openxmlformats.org/presentationml/2006/ole">
            <mc:AlternateContent xmlns:mc="http://schemas.openxmlformats.org/markup-compatibility/2006">
              <mc:Choice xmlns:v="urn:schemas-microsoft-com:vml" Requires="v">
                <p:oleObj spid="_x0000_s87049" name="Equation" r:id="rId7" imgW="1231560" imgH="228600" progId="Equation.DSMT4">
                  <p:embed/>
                </p:oleObj>
              </mc:Choice>
              <mc:Fallback>
                <p:oleObj name="Equation" r:id="rId7" imgW="123156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2133600"/>
                        <a:ext cx="2543175" cy="4719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427" name="Object 3"/>
          <p:cNvGraphicFramePr>
            <a:graphicFrameLocks noChangeAspect="1"/>
          </p:cNvGraphicFramePr>
          <p:nvPr>
            <p:extLst>
              <p:ext uri="{D42A27DB-BD31-4B8C-83A1-F6EECF244321}">
                <p14:modId xmlns:p14="http://schemas.microsoft.com/office/powerpoint/2010/main" val="2745464248"/>
              </p:ext>
            </p:extLst>
          </p:nvPr>
        </p:nvGraphicFramePr>
        <p:xfrm>
          <a:off x="4905375" y="2605529"/>
          <a:ext cx="2133600" cy="468351"/>
        </p:xfrm>
        <a:graphic>
          <a:graphicData uri="http://schemas.openxmlformats.org/presentationml/2006/ole">
            <mc:AlternateContent xmlns:mc="http://schemas.openxmlformats.org/markup-compatibility/2006">
              <mc:Choice xmlns:v="urn:schemas-microsoft-com:vml" Requires="v">
                <p:oleObj spid="_x0000_s87050" name="Equation" r:id="rId9" imgW="1041120" imgH="228600" progId="Equation.DSMT4">
                  <p:embed/>
                </p:oleObj>
              </mc:Choice>
              <mc:Fallback>
                <p:oleObj name="Equation" r:id="rId9" imgW="1041120" imgH="2286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05375" y="2605529"/>
                        <a:ext cx="2133600" cy="4683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5118365" y="1143000"/>
            <a:ext cx="3364446" cy="400110"/>
          </a:xfrm>
          <a:prstGeom prst="rect">
            <a:avLst/>
          </a:prstGeom>
          <a:noFill/>
        </p:spPr>
        <p:txBody>
          <a:bodyPr wrap="none" rtlCol="0">
            <a:spAutoFit/>
          </a:bodyPr>
          <a:lstStyle/>
          <a:p>
            <a:r>
              <a:rPr lang="en-US" sz="2000" i="1" dirty="0" smtClean="0"/>
              <a:t>C. Stock et. al., PRL (2012)</a:t>
            </a:r>
            <a:endParaRPr lang="en-US" sz="2000" i="1" dirty="0"/>
          </a:p>
        </p:txBody>
      </p:sp>
    </p:spTree>
    <p:extLst>
      <p:ext uri="{BB962C8B-B14F-4D97-AF65-F5344CB8AC3E}">
        <p14:creationId xmlns:p14="http://schemas.microsoft.com/office/powerpoint/2010/main" val="3399785616"/>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YbRh</a:t>
            </a:r>
            <a:r>
              <a:rPr lang="en-US" baseline="-25000" dirty="0" smtClean="0"/>
              <a:t>2</a:t>
            </a:r>
            <a:r>
              <a:rPr lang="en-US" dirty="0" smtClean="0"/>
              <a:t>Si</a:t>
            </a:r>
            <a:r>
              <a:rPr lang="en-US" baseline="-25000" dirty="0" smtClean="0"/>
              <a:t>2</a:t>
            </a:r>
            <a:r>
              <a:rPr lang="en-US" dirty="0" smtClean="0"/>
              <a:t> : A spot in Q-space</a:t>
            </a:r>
            <a:endParaRPr lang="en-US" dirty="0"/>
          </a:p>
        </p:txBody>
      </p:sp>
      <p:pic>
        <p:nvPicPr>
          <p:cNvPr id="4" name="Picture 9" descr="field"/>
          <p:cNvPicPr>
            <a:picLocks noChangeAspect="1" noChangeArrowheads="1"/>
          </p:cNvPicPr>
          <p:nvPr/>
        </p:nvPicPr>
        <p:blipFill>
          <a:blip r:embed="rId3"/>
          <a:srcRect/>
          <a:stretch>
            <a:fillRect/>
          </a:stretch>
        </p:blipFill>
        <p:spPr bwMode="auto">
          <a:xfrm>
            <a:off x="533400" y="914400"/>
            <a:ext cx="8115300" cy="54102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398554" y="5943600"/>
            <a:ext cx="3364446" cy="400110"/>
          </a:xfrm>
          <a:prstGeom prst="rect">
            <a:avLst/>
          </a:prstGeom>
          <a:noFill/>
        </p:spPr>
        <p:txBody>
          <a:bodyPr wrap="none" rtlCol="0">
            <a:spAutoFit/>
          </a:bodyPr>
          <a:lstStyle/>
          <a:p>
            <a:r>
              <a:rPr lang="en-US" sz="2000" i="1" dirty="0" smtClean="0"/>
              <a:t>C. Stock et. al., PRL (2012)</a:t>
            </a:r>
            <a:endParaRPr lang="en-US" sz="2000" i="1" dirty="0"/>
          </a:p>
        </p:txBody>
      </p:sp>
      <p:sp>
        <p:nvSpPr>
          <p:cNvPr id="3" name="TextBox 2"/>
          <p:cNvSpPr txBox="1"/>
          <p:nvPr/>
        </p:nvSpPr>
        <p:spPr>
          <a:xfrm>
            <a:off x="2514600" y="1801780"/>
            <a:ext cx="1815045" cy="523220"/>
          </a:xfrm>
          <a:prstGeom prst="rect">
            <a:avLst/>
          </a:prstGeom>
          <a:noFill/>
        </p:spPr>
        <p:txBody>
          <a:bodyPr wrap="none" rtlCol="0">
            <a:spAutoFit/>
          </a:bodyPr>
          <a:lstStyle/>
          <a:p>
            <a:r>
              <a:rPr lang="en-US" sz="2800" dirty="0" smtClean="0">
                <a:solidFill>
                  <a:schemeClr val="bg1"/>
                </a:solidFill>
              </a:rPr>
              <a:t>1.25 Tesla</a:t>
            </a:r>
            <a:endParaRPr lang="en-US" sz="2800" dirty="0">
              <a:solidFill>
                <a:schemeClr val="bg1"/>
              </a:solidFill>
            </a:endParaRPr>
          </a:p>
        </p:txBody>
      </p:sp>
    </p:spTree>
    <p:extLst>
      <p:ext uri="{BB962C8B-B14F-4D97-AF65-F5344CB8AC3E}">
        <p14:creationId xmlns:p14="http://schemas.microsoft.com/office/powerpoint/2010/main" val="415150696"/>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Possible Interpretations</a:t>
            </a:r>
            <a:endParaRPr lang="en-US" dirty="0"/>
          </a:p>
        </p:txBody>
      </p:sp>
      <p:sp>
        <p:nvSpPr>
          <p:cNvPr id="3" name="Content Placeholder 2"/>
          <p:cNvSpPr>
            <a:spLocks noGrp="1"/>
          </p:cNvSpPr>
          <p:nvPr>
            <p:ph idx="1"/>
          </p:nvPr>
        </p:nvSpPr>
        <p:spPr>
          <a:xfrm>
            <a:off x="457200" y="1027827"/>
            <a:ext cx="8686800" cy="5601573"/>
          </a:xfrm>
        </p:spPr>
        <p:txBody>
          <a:bodyPr>
            <a:normAutofit/>
          </a:bodyPr>
          <a:lstStyle/>
          <a:p>
            <a:r>
              <a:rPr lang="en-US" dirty="0" smtClean="0"/>
              <a:t>Precession of Kondo screened spin:</a:t>
            </a:r>
          </a:p>
          <a:p>
            <a:endParaRPr lang="en-US" sz="1700" dirty="0"/>
          </a:p>
          <a:p>
            <a:endParaRPr lang="en-US" sz="1700" dirty="0" smtClean="0"/>
          </a:p>
          <a:p>
            <a:endParaRPr lang="en-US" sz="1700" dirty="0"/>
          </a:p>
          <a:p>
            <a:endParaRPr lang="en-US" sz="1700" dirty="0" smtClean="0"/>
          </a:p>
          <a:p>
            <a:endParaRPr lang="en-US" sz="1700" dirty="0"/>
          </a:p>
          <a:p>
            <a:pPr marL="0" indent="0">
              <a:buNone/>
            </a:pPr>
            <a:endParaRPr lang="en-US" sz="1700" dirty="0"/>
          </a:p>
          <a:p>
            <a:r>
              <a:rPr lang="en-US" dirty="0" err="1" smtClean="0"/>
              <a:t>Exciton</a:t>
            </a:r>
            <a:r>
              <a:rPr lang="en-US" dirty="0"/>
              <a:t> </a:t>
            </a:r>
            <a:r>
              <a:rPr lang="en-US" dirty="0" smtClean="0"/>
              <a:t>formed within spin-split bands</a:t>
            </a:r>
          </a:p>
          <a:p>
            <a:pPr lvl="1"/>
            <a:r>
              <a:rPr lang="en-US" dirty="0" smtClean="0"/>
              <a:t>Finite extent in momentum space because of Q&gt;0 decay channels</a:t>
            </a:r>
          </a:p>
          <a:p>
            <a:pPr lvl="1"/>
            <a:endParaRPr lang="en-US" sz="900" dirty="0" smtClean="0"/>
          </a:p>
          <a:p>
            <a:r>
              <a:rPr lang="en-US" dirty="0" smtClean="0"/>
              <a:t>Perhaps indistinguishable pictures</a:t>
            </a:r>
          </a:p>
          <a:p>
            <a:endParaRPr lang="en-US" dirty="0" smtClean="0"/>
          </a:p>
          <a:p>
            <a:endParaRPr lang="en-US" dirty="0"/>
          </a:p>
          <a:p>
            <a:endParaRPr lang="en-US"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915185412"/>
              </p:ext>
            </p:extLst>
          </p:nvPr>
        </p:nvGraphicFramePr>
        <p:xfrm>
          <a:off x="3657600" y="1431985"/>
          <a:ext cx="2222500" cy="1006415"/>
        </p:xfrm>
        <a:graphic>
          <a:graphicData uri="http://schemas.openxmlformats.org/presentationml/2006/ole">
            <mc:AlternateContent xmlns:mc="http://schemas.openxmlformats.org/markup-compatibility/2006">
              <mc:Choice xmlns:v="urn:schemas-microsoft-com:vml" Requires="v">
                <p:oleObj spid="_x0000_s88073" name="Equation" r:id="rId4" imgW="673100" imgH="304800" progId="Equation.DSMT4">
                  <p:embed/>
                </p:oleObj>
              </mc:Choice>
              <mc:Fallback>
                <p:oleObj name="Equation" r:id="rId4" imgW="673100" imgH="304800" progId="Equation.DSMT4">
                  <p:embed/>
                  <p:pic>
                    <p:nvPicPr>
                      <p:cNvPr id="0" name=""/>
                      <p:cNvPicPr/>
                      <p:nvPr/>
                    </p:nvPicPr>
                    <p:blipFill>
                      <a:blip r:embed="rId5"/>
                      <a:stretch>
                        <a:fillRect/>
                      </a:stretch>
                    </p:blipFill>
                    <p:spPr>
                      <a:xfrm>
                        <a:off x="3657600" y="1431985"/>
                        <a:ext cx="2222500" cy="100641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017547662"/>
              </p:ext>
            </p:extLst>
          </p:nvPr>
        </p:nvGraphicFramePr>
        <p:xfrm>
          <a:off x="3657600" y="2209800"/>
          <a:ext cx="4565906" cy="1066800"/>
        </p:xfrm>
        <a:graphic>
          <a:graphicData uri="http://schemas.openxmlformats.org/presentationml/2006/ole">
            <mc:AlternateContent xmlns:mc="http://schemas.openxmlformats.org/markup-compatibility/2006">
              <mc:Choice xmlns:v="urn:schemas-microsoft-com:vml" Requires="v">
                <p:oleObj spid="_x0000_s88074" name="Equation" r:id="rId6" imgW="1358900" imgH="317500" progId="Equation.DSMT4">
                  <p:embed/>
                </p:oleObj>
              </mc:Choice>
              <mc:Fallback>
                <p:oleObj name="Equation" r:id="rId6" imgW="1358900" imgH="317500" progId="Equation.DSMT4">
                  <p:embed/>
                  <p:pic>
                    <p:nvPicPr>
                      <p:cNvPr id="0" name=""/>
                      <p:cNvPicPr/>
                      <p:nvPr/>
                    </p:nvPicPr>
                    <p:blipFill>
                      <a:blip r:embed="rId7"/>
                      <a:stretch>
                        <a:fillRect/>
                      </a:stretch>
                    </p:blipFill>
                    <p:spPr>
                      <a:xfrm>
                        <a:off x="3657600" y="2209800"/>
                        <a:ext cx="4565906" cy="1066800"/>
                      </a:xfrm>
                      <a:prstGeom prst="rect">
                        <a:avLst/>
                      </a:prstGeom>
                    </p:spPr>
                  </p:pic>
                </p:oleObj>
              </mc:Fallback>
            </mc:AlternateContent>
          </a:graphicData>
        </a:graphic>
      </p:graphicFrame>
      <p:sp>
        <p:nvSpPr>
          <p:cNvPr id="6" name="TextBox 5"/>
          <p:cNvSpPr txBox="1"/>
          <p:nvPr/>
        </p:nvSpPr>
        <p:spPr>
          <a:xfrm>
            <a:off x="1676400" y="1812985"/>
            <a:ext cx="1749197" cy="461665"/>
          </a:xfrm>
          <a:prstGeom prst="rect">
            <a:avLst/>
          </a:prstGeom>
          <a:noFill/>
        </p:spPr>
        <p:txBody>
          <a:bodyPr wrap="none" rtlCol="0">
            <a:spAutoFit/>
          </a:bodyPr>
          <a:lstStyle/>
          <a:p>
            <a:r>
              <a:rPr lang="en-US" sz="2400" dirty="0" smtClean="0">
                <a:solidFill>
                  <a:srgbClr val="800000"/>
                </a:solidFill>
              </a:rPr>
              <a:t>Experiment</a:t>
            </a:r>
            <a:endParaRPr lang="en-US" sz="2400" dirty="0">
              <a:solidFill>
                <a:srgbClr val="800000"/>
              </a:solidFill>
            </a:endParaRPr>
          </a:p>
        </p:txBody>
      </p:sp>
      <p:sp>
        <p:nvSpPr>
          <p:cNvPr id="7" name="TextBox 6"/>
          <p:cNvSpPr txBox="1"/>
          <p:nvPr/>
        </p:nvSpPr>
        <p:spPr>
          <a:xfrm>
            <a:off x="1676400" y="2667000"/>
            <a:ext cx="1381959" cy="461665"/>
          </a:xfrm>
          <a:prstGeom prst="rect">
            <a:avLst/>
          </a:prstGeom>
          <a:noFill/>
        </p:spPr>
        <p:txBody>
          <a:bodyPr wrap="none" rtlCol="0">
            <a:spAutoFit/>
          </a:bodyPr>
          <a:lstStyle/>
          <a:p>
            <a:r>
              <a:rPr lang="en-US" sz="2400" dirty="0" smtClean="0">
                <a:solidFill>
                  <a:srgbClr val="800000"/>
                </a:solidFill>
              </a:rPr>
              <a:t>Estimate </a:t>
            </a:r>
            <a:endParaRPr lang="en-US" sz="2400" dirty="0">
              <a:solidFill>
                <a:srgbClr val="800000"/>
              </a:solidFill>
            </a:endParaRPr>
          </a:p>
        </p:txBody>
      </p:sp>
    </p:spTree>
    <p:extLst>
      <p:ext uri="{BB962C8B-B14F-4D97-AF65-F5344CB8AC3E}">
        <p14:creationId xmlns:p14="http://schemas.microsoft.com/office/powerpoint/2010/main" val="677457304"/>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a:xfrm>
            <a:off x="457200" y="-97704"/>
            <a:ext cx="8229600" cy="843103"/>
          </a:xfrm>
        </p:spPr>
        <p:txBody>
          <a:bodyPr>
            <a:normAutofit/>
          </a:bodyPr>
          <a:lstStyle/>
          <a:p>
            <a:r>
              <a:rPr lang="en-US" dirty="0" smtClean="0"/>
              <a:t>Summary (Inelastic scattering)</a:t>
            </a:r>
          </a:p>
        </p:txBody>
      </p:sp>
      <p:sp>
        <p:nvSpPr>
          <p:cNvPr id="18437" name="Rectangle 3"/>
          <p:cNvSpPr>
            <a:spLocks noGrp="1" noChangeArrowheads="1"/>
          </p:cNvSpPr>
          <p:nvPr>
            <p:ph idx="1"/>
          </p:nvPr>
        </p:nvSpPr>
        <p:spPr>
          <a:xfrm>
            <a:off x="108549" y="860328"/>
            <a:ext cx="9144000" cy="5613400"/>
          </a:xfrm>
        </p:spPr>
        <p:txBody>
          <a:bodyPr>
            <a:normAutofit fontScale="77500" lnSpcReduction="20000"/>
          </a:bodyPr>
          <a:lstStyle/>
          <a:p>
            <a:pPr>
              <a:spcAft>
                <a:spcPts val="1200"/>
              </a:spcAft>
            </a:pPr>
            <a:r>
              <a:rPr lang="en-US" sz="3000" dirty="0" smtClean="0"/>
              <a:t>Inelastic magnetic scattering probes </a:t>
            </a:r>
            <a:r>
              <a:rPr lang="en-US" sz="3000" dirty="0" smtClean="0"/>
              <a:t>spin dynamics</a:t>
            </a:r>
            <a:endParaRPr lang="en-US" sz="3000" dirty="0" smtClean="0"/>
          </a:p>
          <a:p>
            <a:pPr>
              <a:spcAft>
                <a:spcPts val="1200"/>
              </a:spcAft>
            </a:pPr>
            <a:r>
              <a:rPr lang="en-US" sz="3000" dirty="0" smtClean="0"/>
              <a:t>The full dynamic correlation function </a:t>
            </a:r>
            <a:r>
              <a:rPr lang="en-US" sz="3000" dirty="0" smtClean="0"/>
              <a:t>tells </a:t>
            </a:r>
            <a:r>
              <a:rPr lang="en-US" sz="3000" dirty="0" smtClean="0"/>
              <a:t>the story</a:t>
            </a:r>
          </a:p>
          <a:p>
            <a:pPr lvl="1">
              <a:spcAft>
                <a:spcPts val="1200"/>
              </a:spcAft>
            </a:pPr>
            <a:r>
              <a:rPr lang="en-US" sz="2600" dirty="0" smtClean="0"/>
              <a:t>Intensity gives equal time correlation function</a:t>
            </a:r>
          </a:p>
          <a:p>
            <a:pPr lvl="1">
              <a:spcAft>
                <a:spcPts val="1200"/>
              </a:spcAft>
            </a:pPr>
            <a:r>
              <a:rPr lang="en-US" sz="2600" dirty="0" smtClean="0"/>
              <a:t>Energy width in resonant excitations probes life time</a:t>
            </a:r>
          </a:p>
          <a:p>
            <a:pPr lvl="1">
              <a:spcAft>
                <a:spcPts val="1200"/>
              </a:spcAft>
            </a:pPr>
            <a:r>
              <a:rPr lang="en-US" sz="2600" dirty="0" smtClean="0"/>
              <a:t>Broad continuum reveals </a:t>
            </a:r>
            <a:r>
              <a:rPr lang="en-US" sz="2600" dirty="0" err="1" smtClean="0"/>
              <a:t>multiparticle</a:t>
            </a:r>
            <a:r>
              <a:rPr lang="en-US" sz="2600" dirty="0" smtClean="0"/>
              <a:t> excitations</a:t>
            </a:r>
          </a:p>
          <a:p>
            <a:pPr>
              <a:spcAft>
                <a:spcPts val="1200"/>
              </a:spcAft>
            </a:pPr>
            <a:r>
              <a:rPr lang="en-US" sz="3000" dirty="0"/>
              <a:t>Examples of inelastic magnetic scattering</a:t>
            </a:r>
          </a:p>
          <a:p>
            <a:pPr lvl="1">
              <a:spcAft>
                <a:spcPts val="1200"/>
              </a:spcAft>
            </a:pPr>
            <a:r>
              <a:rPr lang="en-US" sz="2600" dirty="0"/>
              <a:t>Crystal field Excitations</a:t>
            </a:r>
          </a:p>
          <a:p>
            <a:pPr lvl="1">
              <a:spcAft>
                <a:spcPts val="1200"/>
              </a:spcAft>
            </a:pPr>
            <a:r>
              <a:rPr lang="en-US" sz="2600" dirty="0"/>
              <a:t>Spin wave excitations</a:t>
            </a:r>
          </a:p>
          <a:p>
            <a:pPr lvl="1">
              <a:spcAft>
                <a:spcPts val="1200"/>
              </a:spcAft>
            </a:pPr>
            <a:r>
              <a:rPr lang="en-US" sz="2600" dirty="0" err="1"/>
              <a:t>Multiparticle</a:t>
            </a:r>
            <a:r>
              <a:rPr lang="en-US" sz="2600" dirty="0"/>
              <a:t> excitations</a:t>
            </a:r>
          </a:p>
          <a:p>
            <a:pPr lvl="2">
              <a:spcAft>
                <a:spcPts val="1200"/>
              </a:spcAft>
            </a:pPr>
            <a:r>
              <a:rPr lang="en-US" sz="2200" dirty="0" err="1"/>
              <a:t>Spinons</a:t>
            </a:r>
            <a:r>
              <a:rPr lang="en-US" sz="2200" dirty="0"/>
              <a:t> in quantum magnets</a:t>
            </a:r>
          </a:p>
          <a:p>
            <a:pPr lvl="2">
              <a:spcAft>
                <a:spcPts val="1200"/>
              </a:spcAft>
            </a:pPr>
            <a:r>
              <a:rPr lang="en-US" sz="2200" dirty="0"/>
              <a:t>Electron hole pair excitations (</a:t>
            </a:r>
            <a:r>
              <a:rPr lang="en-US" sz="2200" dirty="0" err="1"/>
              <a:t>Lindhard</a:t>
            </a:r>
            <a:r>
              <a:rPr lang="en-US" sz="2200" dirty="0"/>
              <a:t> susceptibility</a:t>
            </a:r>
            <a:r>
              <a:rPr lang="en-US" sz="2200" dirty="0" smtClean="0"/>
              <a:t>)</a:t>
            </a:r>
          </a:p>
          <a:p>
            <a:pPr>
              <a:spcAft>
                <a:spcPts val="1200"/>
              </a:spcAft>
            </a:pPr>
            <a:r>
              <a:rPr lang="en-US" sz="3000" dirty="0" smtClean="0"/>
              <a:t>Come try this awesome tool to solve your magnetic problem!</a:t>
            </a:r>
            <a:endParaRPr lang="en-US" sz="3000" dirty="0"/>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6308280"/>
            <a:ext cx="9144000" cy="584200"/>
          </a:xfrm>
          <a:prstGeom prst="rect">
            <a:avLst/>
          </a:prstGeom>
        </p:spPr>
      </p:pic>
      <p:sp>
        <p:nvSpPr>
          <p:cNvPr id="2057" name="Rectangle 2"/>
          <p:cNvSpPr>
            <a:spLocks noGrp="1" noChangeArrowheads="1"/>
          </p:cNvSpPr>
          <p:nvPr>
            <p:ph type="title"/>
          </p:nvPr>
        </p:nvSpPr>
        <p:spPr>
          <a:xfrm>
            <a:off x="457200" y="-91210"/>
            <a:ext cx="8229600" cy="842063"/>
          </a:xfrm>
        </p:spPr>
        <p:txBody>
          <a:bodyPr>
            <a:normAutofit/>
          </a:bodyPr>
          <a:lstStyle/>
          <a:p>
            <a:r>
              <a:rPr lang="en-US" dirty="0" smtClean="0"/>
              <a:t>The transition matrix element</a:t>
            </a:r>
          </a:p>
        </p:txBody>
      </p:sp>
      <p:sp>
        <p:nvSpPr>
          <p:cNvPr id="2058" name="Text Box 3"/>
          <p:cNvSpPr txBox="1">
            <a:spLocks noChangeArrowheads="1"/>
          </p:cNvSpPr>
          <p:nvPr/>
        </p:nvSpPr>
        <p:spPr bwMode="auto">
          <a:xfrm>
            <a:off x="-68945" y="644068"/>
            <a:ext cx="8963025" cy="519112"/>
          </a:xfrm>
          <a:prstGeom prst="rect">
            <a:avLst/>
          </a:prstGeom>
          <a:noFill/>
          <a:ln w="9525">
            <a:noFill/>
            <a:miter lim="800000"/>
            <a:headEnd/>
            <a:tailEnd/>
          </a:ln>
        </p:spPr>
        <p:txBody>
          <a:bodyPr wrap="none">
            <a:spAutoFit/>
          </a:bodyPr>
          <a:lstStyle/>
          <a:p>
            <a:r>
              <a:rPr lang="en-US" sz="2800" dirty="0"/>
              <a:t>The dipole moment of unfilled shells yield </a:t>
            </a:r>
            <a:r>
              <a:rPr lang="en-US" sz="2800" dirty="0" err="1"/>
              <a:t>inhomog</a:t>
            </a:r>
            <a:r>
              <a:rPr lang="en-US" sz="2800" dirty="0"/>
              <a:t>. B-field</a:t>
            </a:r>
          </a:p>
        </p:txBody>
      </p:sp>
      <p:graphicFrame>
        <p:nvGraphicFramePr>
          <p:cNvPr id="2050" name="Object 4"/>
          <p:cNvGraphicFramePr>
            <a:graphicFrameLocks noChangeAspect="1"/>
          </p:cNvGraphicFramePr>
          <p:nvPr>
            <p:extLst>
              <p:ext uri="{D42A27DB-BD31-4B8C-83A1-F6EECF244321}">
                <p14:modId xmlns:p14="http://schemas.microsoft.com/office/powerpoint/2010/main" val="2600548544"/>
              </p:ext>
            </p:extLst>
          </p:nvPr>
        </p:nvGraphicFramePr>
        <p:xfrm>
          <a:off x="2189163" y="1160010"/>
          <a:ext cx="2992437" cy="1022350"/>
        </p:xfrm>
        <a:graphic>
          <a:graphicData uri="http://schemas.openxmlformats.org/presentationml/2006/ole">
            <mc:AlternateContent xmlns:mc="http://schemas.openxmlformats.org/markup-compatibility/2006">
              <mc:Choice xmlns:v="urn:schemas-microsoft-com:vml" Requires="v">
                <p:oleObj spid="_x0000_s37994" name="Equation" r:id="rId5" imgW="1485720" imgH="507960" progId="Equation.3">
                  <p:embed/>
                </p:oleObj>
              </mc:Choice>
              <mc:Fallback>
                <p:oleObj name="Equation" r:id="rId5" imgW="1485720" imgH="5079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9163" y="1160010"/>
                        <a:ext cx="2992437" cy="1022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059" name="Group 7"/>
          <p:cNvGrpSpPr>
            <a:grpSpLocks/>
          </p:cNvGrpSpPr>
          <p:nvPr/>
        </p:nvGrpSpPr>
        <p:grpSpPr bwMode="auto">
          <a:xfrm>
            <a:off x="6477000" y="1581380"/>
            <a:ext cx="215900" cy="785813"/>
            <a:chOff x="4256" y="896"/>
            <a:chExt cx="188" cy="683"/>
          </a:xfrm>
        </p:grpSpPr>
        <p:sp>
          <p:nvSpPr>
            <p:cNvPr id="2074" name="Line 5"/>
            <p:cNvSpPr>
              <a:spLocks noChangeShapeType="1"/>
            </p:cNvSpPr>
            <p:nvPr/>
          </p:nvSpPr>
          <p:spPr bwMode="auto">
            <a:xfrm rot="1845764" flipV="1">
              <a:off x="4360" y="896"/>
              <a:ext cx="1" cy="683"/>
            </a:xfrm>
            <a:prstGeom prst="line">
              <a:avLst/>
            </a:prstGeom>
            <a:noFill/>
            <a:ln w="76200">
              <a:solidFill>
                <a:srgbClr val="FF0000"/>
              </a:solidFill>
              <a:round/>
              <a:headEnd/>
              <a:tailEnd type="triangle" w="med" len="med"/>
            </a:ln>
          </p:spPr>
          <p:txBody>
            <a:bodyPr wrap="none" anchor="ctr"/>
            <a:lstStyle/>
            <a:p>
              <a:endParaRPr lang="en-US"/>
            </a:p>
          </p:txBody>
        </p:sp>
        <p:sp>
          <p:nvSpPr>
            <p:cNvPr id="2075" name="Oval 6"/>
            <p:cNvSpPr>
              <a:spLocks noChangeArrowheads="1"/>
            </p:cNvSpPr>
            <p:nvPr/>
          </p:nvSpPr>
          <p:spPr bwMode="auto">
            <a:xfrm rot="1832595">
              <a:off x="4256" y="1168"/>
              <a:ext cx="188" cy="188"/>
            </a:xfrm>
            <a:prstGeom prst="ellipse">
              <a:avLst/>
            </a:prstGeom>
            <a:solidFill>
              <a:srgbClr val="008000"/>
            </a:solidFill>
            <a:ln w="9525">
              <a:solidFill>
                <a:schemeClr val="tx1"/>
              </a:solidFill>
              <a:round/>
              <a:headEnd/>
              <a:tailEnd/>
            </a:ln>
          </p:spPr>
          <p:txBody>
            <a:bodyPr wrap="none" anchor="ctr"/>
            <a:lstStyle/>
            <a:p>
              <a:pPr algn="ctr"/>
              <a:endParaRPr lang="en-US">
                <a:solidFill>
                  <a:srgbClr val="FF0000"/>
                </a:solidFill>
              </a:endParaRPr>
            </a:p>
          </p:txBody>
        </p:sp>
      </p:grpSp>
      <p:grpSp>
        <p:nvGrpSpPr>
          <p:cNvPr id="2060" name="Group 18"/>
          <p:cNvGrpSpPr>
            <a:grpSpLocks/>
          </p:cNvGrpSpPr>
          <p:nvPr/>
        </p:nvGrpSpPr>
        <p:grpSpPr bwMode="auto">
          <a:xfrm>
            <a:off x="7215211" y="1160010"/>
            <a:ext cx="1851025" cy="2162175"/>
            <a:chOff x="3254" y="2384"/>
            <a:chExt cx="1610" cy="1878"/>
          </a:xfrm>
        </p:grpSpPr>
        <p:grpSp>
          <p:nvGrpSpPr>
            <p:cNvPr id="2065" name="Group 8"/>
            <p:cNvGrpSpPr>
              <a:grpSpLocks noChangeAspect="1"/>
            </p:cNvGrpSpPr>
            <p:nvPr/>
          </p:nvGrpSpPr>
          <p:grpSpPr bwMode="auto">
            <a:xfrm rot="-5502471">
              <a:off x="3120" y="2518"/>
              <a:ext cx="1878" cy="1610"/>
              <a:chOff x="288" y="2544"/>
              <a:chExt cx="2352" cy="2016"/>
            </a:xfrm>
          </p:grpSpPr>
          <p:grpSp>
            <p:nvGrpSpPr>
              <p:cNvPr id="2069" name="Group 9"/>
              <p:cNvGrpSpPr>
                <a:grpSpLocks noChangeAspect="1"/>
              </p:cNvGrpSpPr>
              <p:nvPr/>
            </p:nvGrpSpPr>
            <p:grpSpPr bwMode="auto">
              <a:xfrm>
                <a:off x="288" y="2544"/>
                <a:ext cx="2352" cy="2016"/>
                <a:chOff x="288" y="2544"/>
                <a:chExt cx="2352" cy="2016"/>
              </a:xfrm>
            </p:grpSpPr>
            <p:sp>
              <p:nvSpPr>
                <p:cNvPr id="2072" name="Oval 10"/>
                <p:cNvSpPr>
                  <a:spLocks noChangeAspect="1" noChangeArrowheads="1"/>
                </p:cNvSpPr>
                <p:nvPr/>
              </p:nvSpPr>
              <p:spPr bwMode="auto">
                <a:xfrm>
                  <a:off x="336" y="2544"/>
                  <a:ext cx="2304" cy="1008"/>
                </a:xfrm>
                <a:prstGeom prst="ellipse">
                  <a:avLst/>
                </a:prstGeom>
                <a:noFill/>
                <a:ln w="9525">
                  <a:solidFill>
                    <a:schemeClr val="tx1"/>
                  </a:solidFill>
                  <a:prstDash val="sysDot"/>
                  <a:round/>
                  <a:headEnd/>
                  <a:tailEnd/>
                </a:ln>
              </p:spPr>
              <p:txBody>
                <a:bodyPr wrap="none" anchor="ctr"/>
                <a:lstStyle/>
                <a:p>
                  <a:endParaRPr lang="en-US"/>
                </a:p>
              </p:txBody>
            </p:sp>
            <p:sp>
              <p:nvSpPr>
                <p:cNvPr id="2073" name="Oval 11"/>
                <p:cNvSpPr>
                  <a:spLocks noChangeAspect="1" noChangeArrowheads="1"/>
                </p:cNvSpPr>
                <p:nvPr/>
              </p:nvSpPr>
              <p:spPr bwMode="auto">
                <a:xfrm>
                  <a:off x="288" y="3552"/>
                  <a:ext cx="2304" cy="1008"/>
                </a:xfrm>
                <a:prstGeom prst="ellipse">
                  <a:avLst/>
                </a:prstGeom>
                <a:noFill/>
                <a:ln w="9525">
                  <a:solidFill>
                    <a:schemeClr val="tx1"/>
                  </a:solidFill>
                  <a:prstDash val="sysDot"/>
                  <a:round/>
                  <a:headEnd/>
                  <a:tailEnd/>
                </a:ln>
              </p:spPr>
              <p:txBody>
                <a:bodyPr wrap="none" anchor="ctr"/>
                <a:lstStyle/>
                <a:p>
                  <a:endParaRPr lang="en-US"/>
                </a:p>
              </p:txBody>
            </p:sp>
          </p:grpSp>
          <p:sp>
            <p:nvSpPr>
              <p:cNvPr id="2070" name="Line 12"/>
              <p:cNvSpPr>
                <a:spLocks noChangeAspect="1" noChangeShapeType="1"/>
              </p:cNvSpPr>
              <p:nvPr/>
            </p:nvSpPr>
            <p:spPr bwMode="auto">
              <a:xfrm flipH="1">
                <a:off x="1344" y="2544"/>
                <a:ext cx="192" cy="0"/>
              </a:xfrm>
              <a:prstGeom prst="line">
                <a:avLst/>
              </a:prstGeom>
              <a:noFill/>
              <a:ln w="9525">
                <a:solidFill>
                  <a:schemeClr val="tx1"/>
                </a:solidFill>
                <a:round/>
                <a:headEnd/>
                <a:tailEnd type="triangle" w="med" len="med"/>
              </a:ln>
            </p:spPr>
            <p:txBody>
              <a:bodyPr wrap="none" anchor="ctr"/>
              <a:lstStyle/>
              <a:p>
                <a:endParaRPr lang="en-US"/>
              </a:p>
            </p:txBody>
          </p:sp>
          <p:sp>
            <p:nvSpPr>
              <p:cNvPr id="2071" name="Line 13"/>
              <p:cNvSpPr>
                <a:spLocks noChangeAspect="1" noChangeShapeType="1"/>
              </p:cNvSpPr>
              <p:nvPr/>
            </p:nvSpPr>
            <p:spPr bwMode="auto">
              <a:xfrm flipH="1">
                <a:off x="1344" y="4560"/>
                <a:ext cx="192" cy="0"/>
              </a:xfrm>
              <a:prstGeom prst="line">
                <a:avLst/>
              </a:prstGeom>
              <a:noFill/>
              <a:ln w="9525">
                <a:solidFill>
                  <a:schemeClr val="tx1"/>
                </a:solidFill>
                <a:round/>
                <a:headEnd/>
                <a:tailEnd type="triangle" w="med" len="med"/>
              </a:ln>
            </p:spPr>
            <p:txBody>
              <a:bodyPr wrap="none" anchor="ctr"/>
              <a:lstStyle/>
              <a:p>
                <a:endParaRPr lang="en-US"/>
              </a:p>
            </p:txBody>
          </p:sp>
        </p:grpSp>
        <p:grpSp>
          <p:nvGrpSpPr>
            <p:cNvPr id="2066" name="Group 17"/>
            <p:cNvGrpSpPr>
              <a:grpSpLocks/>
            </p:cNvGrpSpPr>
            <p:nvPr/>
          </p:nvGrpSpPr>
          <p:grpSpPr bwMode="auto">
            <a:xfrm rot="-1822982">
              <a:off x="3960" y="2984"/>
              <a:ext cx="188" cy="683"/>
              <a:chOff x="4652" y="1832"/>
              <a:chExt cx="188" cy="683"/>
            </a:xfrm>
          </p:grpSpPr>
          <p:sp>
            <p:nvSpPr>
              <p:cNvPr id="2067" name="Line 15"/>
              <p:cNvSpPr>
                <a:spLocks noChangeShapeType="1"/>
              </p:cNvSpPr>
              <p:nvPr/>
            </p:nvSpPr>
            <p:spPr bwMode="auto">
              <a:xfrm rot="1845764" flipV="1">
                <a:off x="4756" y="1832"/>
                <a:ext cx="1" cy="683"/>
              </a:xfrm>
              <a:prstGeom prst="line">
                <a:avLst/>
              </a:prstGeom>
              <a:noFill/>
              <a:ln w="76200">
                <a:solidFill>
                  <a:srgbClr val="FF0000"/>
                </a:solidFill>
                <a:round/>
                <a:headEnd/>
                <a:tailEnd type="triangle" w="med" len="med"/>
              </a:ln>
            </p:spPr>
            <p:txBody>
              <a:bodyPr wrap="none" anchor="ctr"/>
              <a:lstStyle/>
              <a:p>
                <a:endParaRPr lang="en-US"/>
              </a:p>
            </p:txBody>
          </p:sp>
          <p:sp>
            <p:nvSpPr>
              <p:cNvPr id="2068" name="Oval 16"/>
              <p:cNvSpPr>
                <a:spLocks noChangeArrowheads="1"/>
              </p:cNvSpPr>
              <p:nvPr/>
            </p:nvSpPr>
            <p:spPr bwMode="auto">
              <a:xfrm rot="1832595">
                <a:off x="4652" y="2104"/>
                <a:ext cx="188" cy="188"/>
              </a:xfrm>
              <a:prstGeom prst="ellipse">
                <a:avLst/>
              </a:prstGeom>
              <a:solidFill>
                <a:srgbClr val="0000CC"/>
              </a:solidFill>
              <a:ln w="9525">
                <a:solidFill>
                  <a:schemeClr val="tx1"/>
                </a:solidFill>
                <a:round/>
                <a:headEnd/>
                <a:tailEnd/>
              </a:ln>
            </p:spPr>
            <p:txBody>
              <a:bodyPr wrap="none" anchor="ctr"/>
              <a:lstStyle/>
              <a:p>
                <a:pPr algn="ctr"/>
                <a:endParaRPr lang="en-US">
                  <a:solidFill>
                    <a:srgbClr val="FF0000"/>
                  </a:solidFill>
                </a:endParaRPr>
              </a:p>
            </p:txBody>
          </p:sp>
        </p:grpSp>
      </p:grpSp>
      <p:sp>
        <p:nvSpPr>
          <p:cNvPr id="2061" name="Text Box 19"/>
          <p:cNvSpPr txBox="1">
            <a:spLocks noChangeArrowheads="1"/>
          </p:cNvSpPr>
          <p:nvPr/>
        </p:nvSpPr>
        <p:spPr bwMode="auto">
          <a:xfrm>
            <a:off x="60325" y="2110468"/>
            <a:ext cx="6007100" cy="519112"/>
          </a:xfrm>
          <a:prstGeom prst="rect">
            <a:avLst/>
          </a:prstGeom>
          <a:noFill/>
          <a:ln w="9525">
            <a:noFill/>
            <a:miter lim="800000"/>
            <a:headEnd/>
            <a:tailEnd/>
          </a:ln>
        </p:spPr>
        <p:txBody>
          <a:bodyPr wrap="none">
            <a:spAutoFit/>
          </a:bodyPr>
          <a:lstStyle/>
          <a:p>
            <a:r>
              <a:rPr lang="en-US" sz="2800"/>
              <a:t>The magnetic neutron senses the field </a:t>
            </a:r>
          </a:p>
        </p:txBody>
      </p:sp>
      <p:graphicFrame>
        <p:nvGraphicFramePr>
          <p:cNvPr id="2051" name="Object 20"/>
          <p:cNvGraphicFramePr>
            <a:graphicFrameLocks noChangeAspect="1"/>
          </p:cNvGraphicFramePr>
          <p:nvPr/>
        </p:nvGraphicFramePr>
        <p:xfrm>
          <a:off x="169863" y="2362430"/>
          <a:ext cx="7091362" cy="1206500"/>
        </p:xfrm>
        <a:graphic>
          <a:graphicData uri="http://schemas.openxmlformats.org/presentationml/2006/ole">
            <mc:AlternateContent xmlns:mc="http://schemas.openxmlformats.org/markup-compatibility/2006">
              <mc:Choice xmlns:v="urn:schemas-microsoft-com:vml" Requires="v">
                <p:oleObj spid="_x0000_s37995" name="Equation" r:id="rId7" imgW="2984400" imgH="507960" progId="Equation.3">
                  <p:embed/>
                </p:oleObj>
              </mc:Choice>
              <mc:Fallback>
                <p:oleObj name="Equation" r:id="rId7" imgW="2984400" imgH="5079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863" y="2362430"/>
                        <a:ext cx="7091362" cy="1206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2" name="Text Box 21"/>
          <p:cNvSpPr txBox="1">
            <a:spLocks noChangeArrowheads="1"/>
          </p:cNvSpPr>
          <p:nvPr/>
        </p:nvSpPr>
        <p:spPr bwMode="auto">
          <a:xfrm>
            <a:off x="136525" y="3434908"/>
            <a:ext cx="7877175" cy="519112"/>
          </a:xfrm>
          <a:prstGeom prst="rect">
            <a:avLst/>
          </a:prstGeom>
          <a:noFill/>
          <a:ln w="9525">
            <a:noFill/>
            <a:miter lim="800000"/>
            <a:headEnd/>
            <a:tailEnd/>
          </a:ln>
        </p:spPr>
        <p:txBody>
          <a:bodyPr wrap="none">
            <a:spAutoFit/>
          </a:bodyPr>
          <a:lstStyle/>
          <a:p>
            <a:r>
              <a:rPr lang="en-US" sz="2800" dirty="0"/>
              <a:t>The transition matrix element in Fermi’s golden rule</a:t>
            </a:r>
          </a:p>
        </p:txBody>
      </p:sp>
      <p:graphicFrame>
        <p:nvGraphicFramePr>
          <p:cNvPr id="2052" name="Object 23"/>
          <p:cNvGraphicFramePr>
            <a:graphicFrameLocks noChangeAspect="1"/>
          </p:cNvGraphicFramePr>
          <p:nvPr>
            <p:extLst>
              <p:ext uri="{D42A27DB-BD31-4B8C-83A1-F6EECF244321}">
                <p14:modId xmlns:p14="http://schemas.microsoft.com/office/powerpoint/2010/main" val="2401863558"/>
              </p:ext>
            </p:extLst>
          </p:nvPr>
        </p:nvGraphicFramePr>
        <p:xfrm>
          <a:off x="498475" y="3790950"/>
          <a:ext cx="7880350" cy="890588"/>
        </p:xfrm>
        <a:graphic>
          <a:graphicData uri="http://schemas.openxmlformats.org/presentationml/2006/ole">
            <mc:AlternateContent xmlns:mc="http://schemas.openxmlformats.org/markup-compatibility/2006">
              <mc:Choice xmlns:v="urn:schemas-microsoft-com:vml" Requires="v">
                <p:oleObj spid="_x0000_s37996" name="Equation" r:id="rId9" imgW="3581400" imgH="406400" progId="Equation.DSMT4">
                  <p:embed/>
                </p:oleObj>
              </mc:Choice>
              <mc:Fallback>
                <p:oleObj name="Equation" r:id="rId9" imgW="3581400" imgH="406400" progId="Equation.DSMT4">
                  <p:embed/>
                  <p:pic>
                    <p:nvPicPr>
                      <p:cNvPr id="0" name=""/>
                      <p:cNvPicPr>
                        <a:picLocks noChangeAspect="1" noChangeArrowheads="1"/>
                      </p:cNvPicPr>
                      <p:nvPr/>
                    </p:nvPicPr>
                    <p:blipFill>
                      <a:blip r:embed="rId10"/>
                      <a:srcRect/>
                      <a:stretch>
                        <a:fillRect/>
                      </a:stretch>
                    </p:blipFill>
                    <p:spPr bwMode="auto">
                      <a:xfrm>
                        <a:off x="498475" y="3790950"/>
                        <a:ext cx="7880350" cy="890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3" name="Text Box 24"/>
          <p:cNvSpPr txBox="1">
            <a:spLocks noChangeArrowheads="1"/>
          </p:cNvSpPr>
          <p:nvPr/>
        </p:nvSpPr>
        <p:spPr bwMode="auto">
          <a:xfrm>
            <a:off x="79375" y="4557958"/>
            <a:ext cx="8877275" cy="523220"/>
          </a:xfrm>
          <a:prstGeom prst="rect">
            <a:avLst/>
          </a:prstGeom>
          <a:noFill/>
          <a:ln w="9525">
            <a:noFill/>
            <a:miter lim="800000"/>
            <a:headEnd/>
            <a:tailEnd/>
          </a:ln>
        </p:spPr>
        <p:txBody>
          <a:bodyPr wrap="none">
            <a:spAutoFit/>
          </a:bodyPr>
          <a:lstStyle/>
          <a:p>
            <a:r>
              <a:rPr lang="en-US" sz="2800" dirty="0"/>
              <a:t>Magnetic </a:t>
            </a:r>
            <a:r>
              <a:rPr lang="en-US" sz="2800" dirty="0" smtClean="0"/>
              <a:t>scattering length ~ nuclear scattering lengths</a:t>
            </a:r>
            <a:endParaRPr lang="en-US" sz="2800" dirty="0"/>
          </a:p>
        </p:txBody>
      </p:sp>
      <p:graphicFrame>
        <p:nvGraphicFramePr>
          <p:cNvPr id="2053" name="Object 25"/>
          <p:cNvGraphicFramePr>
            <a:graphicFrameLocks noChangeAspect="1"/>
          </p:cNvGraphicFramePr>
          <p:nvPr>
            <p:extLst>
              <p:ext uri="{D42A27DB-BD31-4B8C-83A1-F6EECF244321}">
                <p14:modId xmlns:p14="http://schemas.microsoft.com/office/powerpoint/2010/main" val="645036305"/>
              </p:ext>
            </p:extLst>
          </p:nvPr>
        </p:nvGraphicFramePr>
        <p:xfrm>
          <a:off x="2087563" y="4906713"/>
          <a:ext cx="4322722" cy="1030537"/>
        </p:xfrm>
        <a:graphic>
          <a:graphicData uri="http://schemas.openxmlformats.org/presentationml/2006/ole">
            <mc:AlternateContent xmlns:mc="http://schemas.openxmlformats.org/markup-compatibility/2006">
              <mc:Choice xmlns:v="urn:schemas-microsoft-com:vml" Requires="v">
                <p:oleObj spid="_x0000_s37997" name="Equation" r:id="rId11" imgW="1917700" imgH="457200" progId="Equation.DSMT4">
                  <p:embed/>
                </p:oleObj>
              </mc:Choice>
              <mc:Fallback>
                <p:oleObj name="Equation" r:id="rId11" imgW="1917700" imgH="457200" progId="Equation.DSMT4">
                  <p:embed/>
                  <p:pic>
                    <p:nvPicPr>
                      <p:cNvPr id="0" name=""/>
                      <p:cNvPicPr>
                        <a:picLocks noChangeAspect="1" noChangeArrowheads="1"/>
                      </p:cNvPicPr>
                      <p:nvPr/>
                    </p:nvPicPr>
                    <p:blipFill>
                      <a:blip r:embed="rId12"/>
                      <a:srcRect/>
                      <a:stretch>
                        <a:fillRect/>
                      </a:stretch>
                    </p:blipFill>
                    <p:spPr bwMode="auto">
                      <a:xfrm>
                        <a:off x="2087563" y="4906713"/>
                        <a:ext cx="4322722" cy="1030537"/>
                      </a:xfrm>
                      <a:prstGeom prst="rect">
                        <a:avLst/>
                      </a:prstGeom>
                      <a:noFill/>
                    </p:spPr>
                  </p:pic>
                </p:oleObj>
              </mc:Fallback>
            </mc:AlternateContent>
          </a:graphicData>
        </a:graphic>
      </p:graphicFrame>
      <p:sp>
        <p:nvSpPr>
          <p:cNvPr id="2064" name="Text Box 26"/>
          <p:cNvSpPr txBox="1">
            <a:spLocks noChangeArrowheads="1"/>
          </p:cNvSpPr>
          <p:nvPr/>
        </p:nvSpPr>
        <p:spPr bwMode="auto">
          <a:xfrm>
            <a:off x="136525" y="5772842"/>
            <a:ext cx="7461250" cy="519112"/>
          </a:xfrm>
          <a:prstGeom prst="rect">
            <a:avLst/>
          </a:prstGeom>
          <a:noFill/>
          <a:ln w="9525">
            <a:noFill/>
            <a:miter lim="800000"/>
            <a:headEnd/>
            <a:tailEnd/>
          </a:ln>
        </p:spPr>
        <p:txBody>
          <a:bodyPr wrap="none">
            <a:spAutoFit/>
          </a:bodyPr>
          <a:lstStyle/>
          <a:p>
            <a:r>
              <a:rPr lang="en-US" sz="2800" dirty="0"/>
              <a:t>It is sensitive to atomic dipole moment perp. to </a:t>
            </a:r>
          </a:p>
        </p:txBody>
      </p:sp>
      <p:graphicFrame>
        <p:nvGraphicFramePr>
          <p:cNvPr id="2054" name="Object 27"/>
          <p:cNvGraphicFramePr>
            <a:graphicFrameLocks noChangeAspect="1"/>
          </p:cNvGraphicFramePr>
          <p:nvPr>
            <p:extLst>
              <p:ext uri="{D42A27DB-BD31-4B8C-83A1-F6EECF244321}">
                <p14:modId xmlns:p14="http://schemas.microsoft.com/office/powerpoint/2010/main" val="1581252718"/>
              </p:ext>
            </p:extLst>
          </p:nvPr>
        </p:nvGraphicFramePr>
        <p:xfrm>
          <a:off x="7723188" y="5837978"/>
          <a:ext cx="390108" cy="500958"/>
        </p:xfrm>
        <a:graphic>
          <a:graphicData uri="http://schemas.openxmlformats.org/presentationml/2006/ole">
            <mc:AlternateContent xmlns:mc="http://schemas.openxmlformats.org/markup-compatibility/2006">
              <mc:Choice xmlns:v="urn:schemas-microsoft-com:vml" Requires="v">
                <p:oleObj spid="_x0000_s37998" name="Equation" r:id="rId13" imgW="126720" imgH="164880" progId="Equation.DSMT4">
                  <p:embed/>
                </p:oleObj>
              </mc:Choice>
              <mc:Fallback>
                <p:oleObj name="Equation" r:id="rId13" imgW="126720" imgH="1648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23188" y="5837978"/>
                        <a:ext cx="390108" cy="500958"/>
                      </a:xfrm>
                      <a:prstGeom prst="rect">
                        <a:avLst/>
                      </a:prstGeom>
                      <a:noFill/>
                    </p:spPr>
                  </p:pic>
                </p:oleObj>
              </mc:Fallback>
            </mc:AlternateContent>
          </a:graphicData>
        </a:graphic>
      </p:graphicFrame>
      <p:graphicFrame>
        <p:nvGraphicFramePr>
          <p:cNvPr id="2055" name="Object 28"/>
          <p:cNvGraphicFramePr>
            <a:graphicFrameLocks noChangeAspect="1"/>
          </p:cNvGraphicFramePr>
          <p:nvPr>
            <p:extLst>
              <p:ext uri="{D42A27DB-BD31-4B8C-83A1-F6EECF244321}">
                <p14:modId xmlns:p14="http://schemas.microsoft.com/office/powerpoint/2010/main" val="1146815892"/>
              </p:ext>
            </p:extLst>
          </p:nvPr>
        </p:nvGraphicFramePr>
        <p:xfrm>
          <a:off x="2898775" y="6259513"/>
          <a:ext cx="2568575" cy="614362"/>
        </p:xfrm>
        <a:graphic>
          <a:graphicData uri="http://schemas.openxmlformats.org/presentationml/2006/ole">
            <mc:AlternateContent xmlns:mc="http://schemas.openxmlformats.org/markup-compatibility/2006">
              <mc:Choice xmlns:v="urn:schemas-microsoft-com:vml" Requires="v">
                <p:oleObj spid="_x0000_s37999" name="Equation" r:id="rId15" imgW="1054100" imgH="254000" progId="Equation.DSMT4">
                  <p:embed/>
                </p:oleObj>
              </mc:Choice>
              <mc:Fallback>
                <p:oleObj name="Equation" r:id="rId15" imgW="1054100" imgH="254000" progId="Equation.DSMT4">
                  <p:embed/>
                  <p:pic>
                    <p:nvPicPr>
                      <p:cNvPr id="0" name=""/>
                      <p:cNvPicPr>
                        <a:picLocks noChangeAspect="1" noChangeArrowheads="1"/>
                      </p:cNvPicPr>
                      <p:nvPr/>
                    </p:nvPicPr>
                    <p:blipFill>
                      <a:blip r:embed="rId16"/>
                      <a:srcRect/>
                      <a:stretch>
                        <a:fillRect/>
                      </a:stretch>
                    </p:blipFill>
                    <p:spPr bwMode="auto">
                      <a:xfrm>
                        <a:off x="2898775" y="6259513"/>
                        <a:ext cx="2568575" cy="614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52853431"/>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0" y="6308280"/>
            <a:ext cx="9144000" cy="584200"/>
          </a:xfrm>
          <a:prstGeom prst="rect">
            <a:avLst/>
          </a:prstGeom>
        </p:spPr>
      </p:pic>
      <p:sp>
        <p:nvSpPr>
          <p:cNvPr id="3078" name="Rectangle 2"/>
          <p:cNvSpPr>
            <a:spLocks noGrp="1" noChangeArrowheads="1"/>
          </p:cNvSpPr>
          <p:nvPr>
            <p:ph type="title"/>
          </p:nvPr>
        </p:nvSpPr>
        <p:spPr>
          <a:xfrm>
            <a:off x="0" y="-48990"/>
            <a:ext cx="9048750" cy="838200"/>
          </a:xfrm>
        </p:spPr>
        <p:txBody>
          <a:bodyPr>
            <a:noAutofit/>
          </a:bodyPr>
          <a:lstStyle/>
          <a:p>
            <a:r>
              <a:rPr lang="en-US" sz="3600" dirty="0" smtClean="0"/>
              <a:t>The magnetic scattering cross section</a:t>
            </a:r>
          </a:p>
        </p:txBody>
      </p:sp>
      <p:graphicFrame>
        <p:nvGraphicFramePr>
          <p:cNvPr id="3074" name="Object 3"/>
          <p:cNvGraphicFramePr>
            <a:graphicFrameLocks noChangeAspect="1"/>
          </p:cNvGraphicFramePr>
          <p:nvPr/>
        </p:nvGraphicFramePr>
        <p:xfrm>
          <a:off x="1957388" y="1190625"/>
          <a:ext cx="3665537" cy="628650"/>
        </p:xfrm>
        <a:graphic>
          <a:graphicData uri="http://schemas.openxmlformats.org/presentationml/2006/ole">
            <mc:AlternateContent xmlns:mc="http://schemas.openxmlformats.org/markup-compatibility/2006">
              <mc:Choice xmlns:v="urn:schemas-microsoft-com:vml" Requires="v">
                <p:oleObj spid="_x0000_s39991" name="Equation" r:id="rId5" imgW="1549080" imgH="266400" progId="Equation.DSMT4">
                  <p:embed/>
                </p:oleObj>
              </mc:Choice>
              <mc:Fallback>
                <p:oleObj name="Equation" r:id="rId5" imgW="1549080" imgH="2664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7388" y="1190625"/>
                        <a:ext cx="3665537" cy="62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9" name="Text Box 4"/>
          <p:cNvSpPr txBox="1">
            <a:spLocks noChangeArrowheads="1"/>
          </p:cNvSpPr>
          <p:nvPr/>
        </p:nvSpPr>
        <p:spPr bwMode="auto">
          <a:xfrm>
            <a:off x="26755" y="733655"/>
            <a:ext cx="7245894" cy="523220"/>
          </a:xfrm>
          <a:prstGeom prst="rect">
            <a:avLst/>
          </a:prstGeom>
          <a:noFill/>
          <a:ln w="9525">
            <a:noFill/>
            <a:miter lim="800000"/>
            <a:headEnd/>
            <a:tailEnd/>
          </a:ln>
        </p:spPr>
        <p:txBody>
          <a:bodyPr wrap="none">
            <a:spAutoFit/>
          </a:bodyPr>
          <a:lstStyle/>
          <a:p>
            <a:r>
              <a:rPr lang="en-US" sz="2800" dirty="0"/>
              <a:t>Spin density spread out     scattering decreases at </a:t>
            </a:r>
            <a:r>
              <a:rPr lang="en-US" sz="2800" dirty="0" smtClean="0"/>
              <a:t>high q</a:t>
            </a:r>
            <a:endParaRPr lang="en-US" dirty="0"/>
          </a:p>
        </p:txBody>
      </p:sp>
      <p:sp>
        <p:nvSpPr>
          <p:cNvPr id="3080" name="AutoShape 5"/>
          <p:cNvSpPr>
            <a:spLocks noChangeAspect="1" noChangeArrowheads="1"/>
          </p:cNvSpPr>
          <p:nvPr/>
        </p:nvSpPr>
        <p:spPr bwMode="auto">
          <a:xfrm>
            <a:off x="3899859" y="942300"/>
            <a:ext cx="393700" cy="184150"/>
          </a:xfrm>
          <a:prstGeom prst="rightArrow">
            <a:avLst>
              <a:gd name="adj1" fmla="val 50000"/>
              <a:gd name="adj2" fmla="val 53448"/>
            </a:avLst>
          </a:prstGeom>
          <a:solidFill>
            <a:srgbClr val="FF0000"/>
          </a:solidFill>
          <a:ln w="9525">
            <a:solidFill>
              <a:schemeClr val="tx1"/>
            </a:solidFill>
            <a:miter lim="800000"/>
            <a:headEnd/>
            <a:tailEnd/>
          </a:ln>
        </p:spPr>
        <p:txBody>
          <a:bodyPr wrap="none" anchor="ctr"/>
          <a:lstStyle/>
          <a:p>
            <a:endParaRPr lang="en-US"/>
          </a:p>
        </p:txBody>
      </p:sp>
      <p:sp>
        <p:nvSpPr>
          <p:cNvPr id="3081" name="Text Box 9"/>
          <p:cNvSpPr txBox="1">
            <a:spLocks noChangeArrowheads="1"/>
          </p:cNvSpPr>
          <p:nvPr/>
        </p:nvSpPr>
        <p:spPr bwMode="auto">
          <a:xfrm>
            <a:off x="212725" y="1748068"/>
            <a:ext cx="7148513" cy="519112"/>
          </a:xfrm>
          <a:prstGeom prst="rect">
            <a:avLst/>
          </a:prstGeom>
          <a:noFill/>
          <a:ln w="9525">
            <a:noFill/>
            <a:miter lim="800000"/>
            <a:headEnd/>
            <a:tailEnd/>
          </a:ln>
        </p:spPr>
        <p:txBody>
          <a:bodyPr wrap="none">
            <a:spAutoFit/>
          </a:bodyPr>
          <a:lstStyle/>
          <a:p>
            <a:r>
              <a:rPr lang="en-US" sz="2800"/>
              <a:t>The magnetic neutron scattering cross section</a:t>
            </a:r>
          </a:p>
        </p:txBody>
      </p:sp>
      <p:graphicFrame>
        <p:nvGraphicFramePr>
          <p:cNvPr id="3075" name="Object 10"/>
          <p:cNvGraphicFramePr>
            <a:graphicFrameLocks noChangeAspect="1"/>
          </p:cNvGraphicFramePr>
          <p:nvPr>
            <p:extLst>
              <p:ext uri="{D42A27DB-BD31-4B8C-83A1-F6EECF244321}">
                <p14:modId xmlns:p14="http://schemas.microsoft.com/office/powerpoint/2010/main" val="3392977933"/>
              </p:ext>
            </p:extLst>
          </p:nvPr>
        </p:nvGraphicFramePr>
        <p:xfrm>
          <a:off x="428625" y="2328863"/>
          <a:ext cx="8147050" cy="2635250"/>
        </p:xfrm>
        <a:graphic>
          <a:graphicData uri="http://schemas.openxmlformats.org/presentationml/2006/ole">
            <mc:AlternateContent xmlns:mc="http://schemas.openxmlformats.org/markup-compatibility/2006">
              <mc:Choice xmlns:v="urn:schemas-microsoft-com:vml" Requires="v">
                <p:oleObj spid="_x0000_s39992" name="Equation" r:id="rId7" imgW="3797300" imgH="1231900" progId="Equation.DSMT4">
                  <p:embed/>
                </p:oleObj>
              </mc:Choice>
              <mc:Fallback>
                <p:oleObj name="Equation" r:id="rId7" imgW="3797300" imgH="1231900" progId="Equation.DSMT4">
                  <p:embed/>
                  <p:pic>
                    <p:nvPicPr>
                      <p:cNvPr id="0" name=""/>
                      <p:cNvPicPr>
                        <a:picLocks noChangeAspect="1" noChangeArrowheads="1"/>
                      </p:cNvPicPr>
                      <p:nvPr/>
                    </p:nvPicPr>
                    <p:blipFill>
                      <a:blip r:embed="rId8"/>
                      <a:srcRect/>
                      <a:stretch>
                        <a:fillRect/>
                      </a:stretch>
                    </p:blipFill>
                    <p:spPr bwMode="auto">
                      <a:xfrm>
                        <a:off x="428625" y="2328863"/>
                        <a:ext cx="8147050" cy="2635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2" name="Text Box 11"/>
          <p:cNvSpPr txBox="1">
            <a:spLocks noChangeArrowheads="1"/>
          </p:cNvSpPr>
          <p:nvPr/>
        </p:nvSpPr>
        <p:spPr bwMode="auto">
          <a:xfrm>
            <a:off x="120650" y="5036163"/>
            <a:ext cx="7900988" cy="519112"/>
          </a:xfrm>
          <a:prstGeom prst="rect">
            <a:avLst/>
          </a:prstGeom>
          <a:noFill/>
          <a:ln w="9525">
            <a:noFill/>
            <a:miter lim="800000"/>
            <a:headEnd/>
            <a:tailEnd/>
          </a:ln>
        </p:spPr>
        <p:txBody>
          <a:bodyPr wrap="none">
            <a:spAutoFit/>
          </a:bodyPr>
          <a:lstStyle/>
          <a:p>
            <a:r>
              <a:rPr lang="en-US" sz="2800" dirty="0"/>
              <a:t>For unspecified incident &amp; final neutron spin states</a:t>
            </a:r>
          </a:p>
        </p:txBody>
      </p:sp>
      <p:graphicFrame>
        <p:nvGraphicFramePr>
          <p:cNvPr id="3076" name="Object 12"/>
          <p:cNvGraphicFramePr>
            <a:graphicFrameLocks noChangeAspect="1"/>
          </p:cNvGraphicFramePr>
          <p:nvPr>
            <p:extLst>
              <p:ext uri="{D42A27DB-BD31-4B8C-83A1-F6EECF244321}">
                <p14:modId xmlns:p14="http://schemas.microsoft.com/office/powerpoint/2010/main" val="566589370"/>
              </p:ext>
            </p:extLst>
          </p:nvPr>
        </p:nvGraphicFramePr>
        <p:xfrm>
          <a:off x="2612112" y="5555275"/>
          <a:ext cx="4038264" cy="1192158"/>
        </p:xfrm>
        <a:graphic>
          <a:graphicData uri="http://schemas.openxmlformats.org/presentationml/2006/ole">
            <mc:AlternateContent xmlns:mc="http://schemas.openxmlformats.org/markup-compatibility/2006">
              <mc:Choice xmlns:v="urn:schemas-microsoft-com:vml" Requires="v">
                <p:oleObj spid="_x0000_s39993" name="Equation" r:id="rId9" imgW="1625400" imgH="482400" progId="Equation.DSMT4">
                  <p:embed/>
                </p:oleObj>
              </mc:Choice>
              <mc:Fallback>
                <p:oleObj name="Equation" r:id="rId9" imgW="1625400" imgH="4824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12112" y="5555275"/>
                        <a:ext cx="4038264" cy="1192158"/>
                      </a:xfrm>
                      <a:prstGeom prst="rect">
                        <a:avLst/>
                      </a:prstGeom>
                      <a:noFill/>
                    </p:spPr>
                  </p:pic>
                </p:oleObj>
              </mc:Fallback>
            </mc:AlternateContent>
          </a:graphicData>
        </a:graphic>
      </p:graphicFrame>
    </p:spTree>
    <p:extLst>
      <p:ext uri="{BB962C8B-B14F-4D97-AF65-F5344CB8AC3E}">
        <p14:creationId xmlns:p14="http://schemas.microsoft.com/office/powerpoint/2010/main" val="3771875543"/>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0" y="0"/>
            <a:ext cx="9144000" cy="838200"/>
          </a:xfrm>
        </p:spPr>
        <p:txBody>
          <a:bodyPr>
            <a:normAutofit/>
          </a:bodyPr>
          <a:lstStyle/>
          <a:p>
            <a:r>
              <a:rPr lang="en-US" dirty="0" smtClean="0"/>
              <a:t>Un-polarized magnetic scattering</a:t>
            </a:r>
          </a:p>
        </p:txBody>
      </p:sp>
      <p:grpSp>
        <p:nvGrpSpPr>
          <p:cNvPr id="2" name="Group 17"/>
          <p:cNvGrpSpPr>
            <a:grpSpLocks/>
          </p:cNvGrpSpPr>
          <p:nvPr/>
        </p:nvGrpSpPr>
        <p:grpSpPr bwMode="auto">
          <a:xfrm>
            <a:off x="4581523" y="4822827"/>
            <a:ext cx="4467227" cy="1109663"/>
            <a:chOff x="2886" y="2880"/>
            <a:chExt cx="2814" cy="699"/>
          </a:xfrm>
        </p:grpSpPr>
        <p:sp>
          <p:nvSpPr>
            <p:cNvPr id="75787" name="Line 11"/>
            <p:cNvSpPr>
              <a:spLocks noChangeShapeType="1"/>
            </p:cNvSpPr>
            <p:nvPr/>
          </p:nvSpPr>
          <p:spPr bwMode="auto">
            <a:xfrm flipH="1" flipV="1">
              <a:off x="4320" y="2880"/>
              <a:ext cx="0" cy="480"/>
            </a:xfrm>
            <a:prstGeom prst="line">
              <a:avLst/>
            </a:prstGeom>
            <a:ln>
              <a:headEnd/>
              <a:tailEnd type="triangle" w="med" len="med"/>
            </a:ln>
          </p:spPr>
          <p:style>
            <a:lnRef idx="3">
              <a:schemeClr val="accent2"/>
            </a:lnRef>
            <a:fillRef idx="0">
              <a:schemeClr val="accent2"/>
            </a:fillRef>
            <a:effectRef idx="2">
              <a:schemeClr val="accent2"/>
            </a:effectRef>
            <a:fontRef idx="minor">
              <a:schemeClr val="tx1"/>
            </a:fontRef>
          </p:style>
          <p:txBody>
            <a:bodyPr wrap="none" anchor="ctr"/>
            <a:lstStyle/>
            <a:p>
              <a:pPr>
                <a:defRPr/>
              </a:pPr>
              <a:endParaRPr lang="en-US"/>
            </a:p>
          </p:txBody>
        </p:sp>
        <p:sp>
          <p:nvSpPr>
            <p:cNvPr id="75783" name="Text Box 7"/>
            <p:cNvSpPr txBox="1">
              <a:spLocks noChangeArrowheads="1"/>
            </p:cNvSpPr>
            <p:nvPr/>
          </p:nvSpPr>
          <p:spPr bwMode="auto">
            <a:xfrm>
              <a:off x="2886" y="3249"/>
              <a:ext cx="2814" cy="33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defRPr/>
              </a:pPr>
              <a:r>
                <a:rPr lang="en-US" sz="2800" dirty="0">
                  <a:solidFill>
                    <a:schemeClr val="bg1"/>
                  </a:solidFill>
                </a:rPr>
                <a:t>Spin </a:t>
              </a:r>
              <a:r>
                <a:rPr lang="en-US" sz="2800" dirty="0" smtClean="0">
                  <a:solidFill>
                    <a:schemeClr val="bg1"/>
                  </a:solidFill>
                </a:rPr>
                <a:t>correlation function</a:t>
              </a:r>
              <a:endParaRPr lang="en-US" sz="2800" dirty="0">
                <a:solidFill>
                  <a:schemeClr val="bg1"/>
                </a:solidFill>
              </a:endParaRPr>
            </a:p>
          </p:txBody>
        </p:sp>
      </p:grpSp>
      <p:grpSp>
        <p:nvGrpSpPr>
          <p:cNvPr id="3" name="Group 23"/>
          <p:cNvGrpSpPr>
            <a:grpSpLocks/>
          </p:cNvGrpSpPr>
          <p:nvPr/>
        </p:nvGrpSpPr>
        <p:grpSpPr bwMode="auto">
          <a:xfrm>
            <a:off x="73025" y="1604964"/>
            <a:ext cx="3635375" cy="1231900"/>
            <a:chOff x="46" y="1011"/>
            <a:chExt cx="2290" cy="776"/>
          </a:xfrm>
        </p:grpSpPr>
        <p:sp>
          <p:nvSpPr>
            <p:cNvPr id="75780" name="Text Box 4"/>
            <p:cNvSpPr txBox="1">
              <a:spLocks noChangeArrowheads="1"/>
            </p:cNvSpPr>
            <p:nvPr/>
          </p:nvSpPr>
          <p:spPr bwMode="auto">
            <a:xfrm>
              <a:off x="46" y="1011"/>
              <a:ext cx="2290" cy="327"/>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defRPr/>
              </a:pPr>
              <a:r>
                <a:rPr lang="en-US" sz="2800" dirty="0">
                  <a:solidFill>
                    <a:schemeClr val="bg1"/>
                  </a:solidFill>
                </a:rPr>
                <a:t>Squared form factor</a:t>
              </a:r>
            </a:p>
          </p:txBody>
        </p:sp>
        <p:sp>
          <p:nvSpPr>
            <p:cNvPr id="75784" name="Line 8"/>
            <p:cNvSpPr>
              <a:spLocks noChangeShapeType="1"/>
            </p:cNvSpPr>
            <p:nvPr/>
          </p:nvSpPr>
          <p:spPr bwMode="auto">
            <a:xfrm>
              <a:off x="2046" y="1350"/>
              <a:ext cx="0" cy="437"/>
            </a:xfrm>
            <a:prstGeom prst="line">
              <a:avLst/>
            </a:prstGeom>
            <a:ln>
              <a:headEnd/>
              <a:tailEnd type="triangle" w="med" len="med"/>
            </a:ln>
          </p:spPr>
          <p:style>
            <a:lnRef idx="3">
              <a:schemeClr val="accent2"/>
            </a:lnRef>
            <a:fillRef idx="0">
              <a:schemeClr val="accent2"/>
            </a:fillRef>
            <a:effectRef idx="2">
              <a:schemeClr val="accent2"/>
            </a:effectRef>
            <a:fontRef idx="minor">
              <a:schemeClr val="tx1"/>
            </a:fontRef>
          </p:style>
          <p:txBody>
            <a:bodyPr wrap="none" anchor="ctr"/>
            <a:lstStyle/>
            <a:p>
              <a:pPr>
                <a:defRPr/>
              </a:pPr>
              <a:endParaRPr lang="en-US"/>
            </a:p>
          </p:txBody>
        </p:sp>
      </p:grpSp>
      <p:grpSp>
        <p:nvGrpSpPr>
          <p:cNvPr id="4" name="Group 20"/>
          <p:cNvGrpSpPr>
            <a:grpSpLocks/>
          </p:cNvGrpSpPr>
          <p:nvPr/>
        </p:nvGrpSpPr>
        <p:grpSpPr bwMode="auto">
          <a:xfrm>
            <a:off x="5805709" y="1624014"/>
            <a:ext cx="3311524" cy="1304925"/>
            <a:chOff x="3353" y="1023"/>
            <a:chExt cx="2086" cy="822"/>
          </a:xfrm>
        </p:grpSpPr>
        <p:sp>
          <p:nvSpPr>
            <p:cNvPr id="75781" name="Text Box 5"/>
            <p:cNvSpPr txBox="1">
              <a:spLocks noChangeArrowheads="1"/>
            </p:cNvSpPr>
            <p:nvPr/>
          </p:nvSpPr>
          <p:spPr bwMode="auto">
            <a:xfrm>
              <a:off x="3353" y="1023"/>
              <a:ext cx="2086" cy="33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defRPr/>
              </a:pPr>
              <a:r>
                <a:rPr lang="en-US" sz="2800" dirty="0">
                  <a:solidFill>
                    <a:schemeClr val="bg1"/>
                  </a:solidFill>
                </a:rPr>
                <a:t>Polarization factor</a:t>
              </a:r>
            </a:p>
          </p:txBody>
        </p:sp>
        <p:sp>
          <p:nvSpPr>
            <p:cNvPr id="75785" name="Line 9"/>
            <p:cNvSpPr>
              <a:spLocks noChangeShapeType="1"/>
            </p:cNvSpPr>
            <p:nvPr/>
          </p:nvSpPr>
          <p:spPr bwMode="auto">
            <a:xfrm flipH="1">
              <a:off x="3944" y="1338"/>
              <a:ext cx="0" cy="507"/>
            </a:xfrm>
            <a:prstGeom prst="line">
              <a:avLst/>
            </a:prstGeom>
            <a:ln w="38100">
              <a:headEnd/>
              <a:tailEnd type="triangle" w="med" len="med"/>
            </a:ln>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en-US"/>
            </a:p>
          </p:txBody>
        </p:sp>
      </p:grpSp>
      <p:grpSp>
        <p:nvGrpSpPr>
          <p:cNvPr id="5" name="Group 18"/>
          <p:cNvGrpSpPr>
            <a:grpSpLocks/>
          </p:cNvGrpSpPr>
          <p:nvPr/>
        </p:nvGrpSpPr>
        <p:grpSpPr bwMode="auto">
          <a:xfrm>
            <a:off x="1203325" y="4829180"/>
            <a:ext cx="3252788" cy="1108076"/>
            <a:chOff x="758" y="2910"/>
            <a:chExt cx="2049" cy="698"/>
          </a:xfrm>
        </p:grpSpPr>
        <p:sp>
          <p:nvSpPr>
            <p:cNvPr id="75786" name="Line 10"/>
            <p:cNvSpPr>
              <a:spLocks noChangeShapeType="1"/>
            </p:cNvSpPr>
            <p:nvPr/>
          </p:nvSpPr>
          <p:spPr bwMode="auto">
            <a:xfrm flipV="1">
              <a:off x="2382" y="2910"/>
              <a:ext cx="0" cy="353"/>
            </a:xfrm>
            <a:prstGeom prst="line">
              <a:avLst/>
            </a:prstGeom>
            <a:ln>
              <a:headEnd/>
              <a:tailEnd type="triangle" w="med" len="med"/>
            </a:ln>
          </p:spPr>
          <p:style>
            <a:lnRef idx="3">
              <a:schemeClr val="accent2"/>
            </a:lnRef>
            <a:fillRef idx="0">
              <a:schemeClr val="accent2"/>
            </a:fillRef>
            <a:effectRef idx="2">
              <a:schemeClr val="accent2"/>
            </a:effectRef>
            <a:fontRef idx="minor">
              <a:schemeClr val="tx1"/>
            </a:fontRef>
          </p:style>
          <p:txBody>
            <a:bodyPr wrap="none" anchor="ctr"/>
            <a:lstStyle/>
            <a:p>
              <a:pPr>
                <a:defRPr/>
              </a:pPr>
              <a:endParaRPr lang="en-US"/>
            </a:p>
          </p:txBody>
        </p:sp>
        <p:sp>
          <p:nvSpPr>
            <p:cNvPr id="75782" name="Text Box 6"/>
            <p:cNvSpPr txBox="1">
              <a:spLocks noChangeArrowheads="1"/>
            </p:cNvSpPr>
            <p:nvPr/>
          </p:nvSpPr>
          <p:spPr bwMode="auto">
            <a:xfrm>
              <a:off x="758" y="3281"/>
              <a:ext cx="2049" cy="327"/>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defRPr/>
              </a:pPr>
              <a:r>
                <a:rPr lang="en-US" sz="2800" dirty="0">
                  <a:solidFill>
                    <a:schemeClr val="bg1"/>
                  </a:solidFill>
                </a:rPr>
                <a:t>Fourier transform</a:t>
              </a:r>
            </a:p>
          </p:txBody>
        </p:sp>
      </p:grpSp>
      <p:sp>
        <p:nvSpPr>
          <p:cNvPr id="75797" name="Text Box 21"/>
          <p:cNvSpPr txBox="1">
            <a:spLocks noChangeArrowheads="1"/>
          </p:cNvSpPr>
          <p:nvPr/>
        </p:nvSpPr>
        <p:spPr bwMode="auto">
          <a:xfrm>
            <a:off x="3790035" y="1624013"/>
            <a:ext cx="1936478" cy="52322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defRPr/>
            </a:pPr>
            <a:r>
              <a:rPr lang="en-US" sz="2800" dirty="0">
                <a:solidFill>
                  <a:schemeClr val="bg1"/>
                </a:solidFill>
              </a:rPr>
              <a:t>DW factor</a:t>
            </a:r>
          </a:p>
        </p:txBody>
      </p:sp>
      <p:sp>
        <p:nvSpPr>
          <p:cNvPr id="75798" name="Line 22"/>
          <p:cNvSpPr>
            <a:spLocks noChangeShapeType="1"/>
          </p:cNvSpPr>
          <p:nvPr/>
        </p:nvSpPr>
        <p:spPr bwMode="auto">
          <a:xfrm flipH="1">
            <a:off x="4614334" y="2147888"/>
            <a:ext cx="0" cy="823912"/>
          </a:xfrm>
          <a:prstGeom prst="line">
            <a:avLst/>
          </a:prstGeom>
          <a:ln w="38100">
            <a:headEnd/>
            <a:tailEnd type="triangle" w="med" len="med"/>
          </a:ln>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en-US"/>
          </a:p>
        </p:txBody>
      </p:sp>
      <p:graphicFrame>
        <p:nvGraphicFramePr>
          <p:cNvPr id="4116" name="Object 20"/>
          <p:cNvGraphicFramePr>
            <a:graphicFrameLocks noChangeAspect="1"/>
          </p:cNvGraphicFramePr>
          <p:nvPr>
            <p:extLst>
              <p:ext uri="{D42A27DB-BD31-4B8C-83A1-F6EECF244321}">
                <p14:modId xmlns:p14="http://schemas.microsoft.com/office/powerpoint/2010/main" val="2098732932"/>
              </p:ext>
            </p:extLst>
          </p:nvPr>
        </p:nvGraphicFramePr>
        <p:xfrm>
          <a:off x="135541" y="2562890"/>
          <a:ext cx="8349648" cy="2556798"/>
        </p:xfrm>
        <a:graphic>
          <a:graphicData uri="http://schemas.openxmlformats.org/presentationml/2006/ole">
            <mc:AlternateContent xmlns:mc="http://schemas.openxmlformats.org/markup-compatibility/2006">
              <mc:Choice xmlns:v="urn:schemas-microsoft-com:vml" Requires="v">
                <p:oleObj spid="_x0000_s40981" name="Equation" r:id="rId4" imgW="2819400" imgH="863600" progId="Equation.DSMT4">
                  <p:embed/>
                </p:oleObj>
              </mc:Choice>
              <mc:Fallback>
                <p:oleObj name="Equation" r:id="rId4" imgW="2819400" imgH="863600" progId="Equation.DSMT4">
                  <p:embed/>
                  <p:pic>
                    <p:nvPicPr>
                      <p:cNvPr id="0" name=""/>
                      <p:cNvPicPr>
                        <a:picLocks noChangeAspect="1" noChangeArrowheads="1"/>
                      </p:cNvPicPr>
                      <p:nvPr/>
                    </p:nvPicPr>
                    <p:blipFill>
                      <a:blip r:embed="rId5"/>
                      <a:srcRect/>
                      <a:stretch>
                        <a:fillRect/>
                      </a:stretch>
                    </p:blipFill>
                    <p:spPr bwMode="auto">
                      <a:xfrm>
                        <a:off x="135541" y="2562890"/>
                        <a:ext cx="8349648" cy="255679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59938343"/>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5272644" cy="6858000"/>
          </a:xfrm>
          <a:prstGeom prst="rect">
            <a:avLst/>
          </a:prstGeom>
        </p:spPr>
      </p:pic>
      <p:sp>
        <p:nvSpPr>
          <p:cNvPr id="4" name="TextBox 3"/>
          <p:cNvSpPr txBox="1"/>
          <p:nvPr/>
        </p:nvSpPr>
        <p:spPr>
          <a:xfrm>
            <a:off x="3050361" y="3167281"/>
            <a:ext cx="6002917"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smtClean="0"/>
              <a:t>Online lectures accessible at: </a:t>
            </a:r>
            <a:endParaRPr lang="en-US" sz="2400" dirty="0"/>
          </a:p>
          <a:p>
            <a:pPr algn="ctr"/>
            <a:r>
              <a:rPr lang="en-US" sz="2400" b="1" dirty="0"/>
              <a:t>http://</a:t>
            </a:r>
            <a:r>
              <a:rPr lang="en-US" sz="2400" b="1" dirty="0" err="1"/>
              <a:t>www.sns.gov</a:t>
            </a:r>
            <a:r>
              <a:rPr lang="en-US" sz="2400" b="1" dirty="0"/>
              <a:t>/education/</a:t>
            </a:r>
            <a:r>
              <a:rPr lang="en-US" sz="2400" b="1" dirty="0" err="1"/>
              <a:t>qcmp</a:t>
            </a:r>
            <a:r>
              <a:rPr lang="en-US" sz="2400" b="1" dirty="0"/>
              <a:t>/</a:t>
            </a:r>
          </a:p>
        </p:txBody>
      </p:sp>
      <p:pic>
        <p:nvPicPr>
          <p:cNvPr id="2" name="Picture 1"/>
          <p:cNvPicPr>
            <a:picLocks noChangeAspect="1"/>
          </p:cNvPicPr>
          <p:nvPr/>
        </p:nvPicPr>
        <p:blipFill>
          <a:blip r:embed="rId3"/>
          <a:stretch>
            <a:fillRect/>
          </a:stretch>
        </p:blipFill>
        <p:spPr>
          <a:xfrm>
            <a:off x="5280658" y="0"/>
            <a:ext cx="1813381" cy="2901409"/>
          </a:xfrm>
          <a:prstGeom prst="rect">
            <a:avLst/>
          </a:prstGeom>
        </p:spPr>
      </p:pic>
      <p:pic>
        <p:nvPicPr>
          <p:cNvPr id="5" name="Picture 4"/>
          <p:cNvPicPr>
            <a:picLocks noChangeAspect="1"/>
          </p:cNvPicPr>
          <p:nvPr/>
        </p:nvPicPr>
        <p:blipFill>
          <a:blip r:embed="rId4"/>
          <a:stretch>
            <a:fillRect/>
          </a:stretch>
        </p:blipFill>
        <p:spPr>
          <a:xfrm>
            <a:off x="5302554" y="4164618"/>
            <a:ext cx="1890414" cy="2693382"/>
          </a:xfrm>
          <a:prstGeom prst="rect">
            <a:avLst/>
          </a:prstGeom>
        </p:spPr>
      </p:pic>
      <p:pic>
        <p:nvPicPr>
          <p:cNvPr id="6" name="Picture 5"/>
          <p:cNvPicPr>
            <a:picLocks noChangeAspect="1"/>
          </p:cNvPicPr>
          <p:nvPr/>
        </p:nvPicPr>
        <p:blipFill>
          <a:blip r:embed="rId5"/>
          <a:stretch>
            <a:fillRect/>
          </a:stretch>
        </p:blipFill>
        <p:spPr>
          <a:xfrm>
            <a:off x="7101825" y="0"/>
            <a:ext cx="2091275" cy="2901409"/>
          </a:xfrm>
          <a:prstGeom prst="rect">
            <a:avLst/>
          </a:prstGeom>
        </p:spPr>
      </p:pic>
      <p:pic>
        <p:nvPicPr>
          <p:cNvPr id="7" name="Picture 6"/>
          <p:cNvPicPr>
            <a:picLocks noChangeAspect="1"/>
          </p:cNvPicPr>
          <p:nvPr/>
        </p:nvPicPr>
        <p:blipFill>
          <a:blip r:embed="rId6"/>
          <a:stretch>
            <a:fillRect/>
          </a:stretch>
        </p:blipFill>
        <p:spPr>
          <a:xfrm>
            <a:off x="7277709" y="4164618"/>
            <a:ext cx="1833447" cy="2693382"/>
          </a:xfrm>
          <a:prstGeom prst="rect">
            <a:avLst/>
          </a:prstGeom>
        </p:spPr>
      </p:pic>
    </p:spTree>
    <p:extLst>
      <p:ext uri="{BB962C8B-B14F-4D97-AF65-F5344CB8AC3E}">
        <p14:creationId xmlns:p14="http://schemas.microsoft.com/office/powerpoint/2010/main" val="3230182665"/>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9.2|28.4"/>
</p:tagLst>
</file>

<file path=ppt/theme/theme1.xml><?xml version="1.0" encoding="utf-8"?>
<a:theme xmlns:a="http://schemas.openxmlformats.org/drawingml/2006/main" name="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nspiration">
      <a:majorFont>
        <a:latin typeface="News Gothic MT"/>
        <a:ea typeface=""/>
        <a:cs typeface=""/>
        <a:font script="Jpan" typeface="メイリオ"/>
      </a:majorFont>
      <a:minorFont>
        <a:latin typeface="News Gothic MT"/>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Frustration and iron based superconductivity</Template>
  <TotalTime>16564</TotalTime>
  <Words>4876</Words>
  <Application>Microsoft Macintosh PowerPoint</Application>
  <PresentationFormat>On-screen Show (4:3)</PresentationFormat>
  <Paragraphs>463</Paragraphs>
  <Slides>58</Slides>
  <Notes>47</Notes>
  <HiddenSlides>0</HiddenSlides>
  <MMClips>0</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58</vt:i4>
      </vt:variant>
    </vt:vector>
  </HeadingPairs>
  <TitlesOfParts>
    <vt:vector size="63" baseType="lpstr">
      <vt:lpstr>Presentation</vt:lpstr>
      <vt:lpstr>Pixel</vt:lpstr>
      <vt:lpstr>Equation</vt:lpstr>
      <vt:lpstr>Photo Editor Photo</vt:lpstr>
      <vt:lpstr>MathType 6.0 Equation</vt:lpstr>
      <vt:lpstr>Magnetic Neutron Scattering</vt:lpstr>
      <vt:lpstr>Overview</vt:lpstr>
      <vt:lpstr>Magnetic properties of the neutron</vt:lpstr>
      <vt:lpstr>Magnetic Neutron Optics</vt:lpstr>
      <vt:lpstr>Structure of vortex matter: CeCoIn5</vt:lpstr>
      <vt:lpstr>The transition matrix element</vt:lpstr>
      <vt:lpstr>The magnetic scattering cross section</vt:lpstr>
      <vt:lpstr>Un-polarized magnetic scattering</vt:lpstr>
      <vt:lpstr>PowerPoint Presentation</vt:lpstr>
      <vt:lpstr>Magnetic neutron diffraction</vt:lpstr>
      <vt:lpstr>Diffraction from Ferromagnet</vt:lpstr>
      <vt:lpstr>Simple cubic antiferromagnet</vt:lpstr>
      <vt:lpstr>PowerPoint Presentation</vt:lpstr>
      <vt:lpstr>Not so simple Heli-magnet : MnO2</vt:lpstr>
      <vt:lpstr>Magneto-electric transition in TbMnO3</vt:lpstr>
      <vt:lpstr>Longitudinal to transverse modulation</vt:lpstr>
      <vt:lpstr>NiGa2S4 : Spin-1 Triangular Lattice AFM</vt:lpstr>
      <vt:lpstr>NiGa2S4: Elastic Magnetic Scattering</vt:lpstr>
      <vt:lpstr>Short range magnetic ordering</vt:lpstr>
      <vt:lpstr>Ising FM : Spin-Ice</vt:lpstr>
      <vt:lpstr>Pinch points and monopoles in spin ice</vt:lpstr>
      <vt:lpstr>Emergent Magnetricity</vt:lpstr>
      <vt:lpstr>Summary: Diffraction</vt:lpstr>
      <vt:lpstr>Inelastic Magnetic Neutron Scattering</vt:lpstr>
      <vt:lpstr>Understanding Inelastic Magnetic Scattering: </vt:lpstr>
      <vt:lpstr>Useful exact sum-rules:</vt:lpstr>
      <vt:lpstr>Fluctuation Dissipation Theorem</vt:lpstr>
      <vt:lpstr>First Moment Sum-rule</vt:lpstr>
      <vt:lpstr>Weakly Interacting spin-1/2 pairs in Cu-nitrate</vt:lpstr>
      <vt:lpstr>Sum rules and the single mode approximation</vt:lpstr>
      <vt:lpstr>Spin waves in a ferromagnet</vt:lpstr>
      <vt:lpstr>Spin waves in an antiferromagnet</vt:lpstr>
      <vt:lpstr>PowerPoint Presentation</vt:lpstr>
      <vt:lpstr>Spin-Waves in AFI phase of V2O3</vt:lpstr>
      <vt:lpstr>Spin-Waves in AFI phase of V2O3</vt:lpstr>
      <vt:lpstr>Exchange in strongly correlated V2O3 </vt:lpstr>
      <vt:lpstr>Probing matter through scattering</vt:lpstr>
      <vt:lpstr>Disintegration of a spin flip in 1D</vt:lpstr>
      <vt:lpstr>Quantum critical spin-1/2 chain</vt:lpstr>
      <vt:lpstr>Copper Pyrazine dinitrate</vt:lpstr>
      <vt:lpstr>PowerPoint Presentation</vt:lpstr>
      <vt:lpstr>Spinons on kagome</vt:lpstr>
      <vt:lpstr>PowerPoint Presentation</vt:lpstr>
      <vt:lpstr>Evidence for orbital fluctuations</vt:lpstr>
      <vt:lpstr>Is exchange constant ?</vt:lpstr>
      <vt:lpstr>Can critical magnetism induce superconductivity? </vt:lpstr>
      <vt:lpstr>From Critical Fluctuations to Resonance</vt:lpstr>
      <vt:lpstr>Effects of Superconductivity on magnetism</vt:lpstr>
      <vt:lpstr>Spatially resolved magnetic condensation energy</vt:lpstr>
      <vt:lpstr>PowerPoint Presentation</vt:lpstr>
      <vt:lpstr>Spin Fluctuations &amp; Neutrons Scattering</vt:lpstr>
      <vt:lpstr>PowerPoint Presentation</vt:lpstr>
      <vt:lpstr>Field Driven QCP  in YbRh2Si2</vt:lpstr>
      <vt:lpstr>Incommensurate correlations</vt:lpstr>
      <vt:lpstr>Field Induced Resonance</vt:lpstr>
      <vt:lpstr>YbRh2Si2 : A spot in Q-space</vt:lpstr>
      <vt:lpstr>Possible Interpretations</vt:lpstr>
      <vt:lpstr>Summary (Inelastic scattering)</vt:lpstr>
    </vt:vector>
  </TitlesOfParts>
  <Company>Johns Hopkins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Sensitivity Spectroscopy at Reactor Neutron Sources</dc:title>
  <dc:creator>Collin Leslie Broholm</dc:creator>
  <cp:lastModifiedBy>Collin Broholm</cp:lastModifiedBy>
  <cp:revision>142</cp:revision>
  <cp:lastPrinted>2000-06-18T22:57:38Z</cp:lastPrinted>
  <dcterms:created xsi:type="dcterms:W3CDTF">1998-05-11T20:02:06Z</dcterms:created>
  <dcterms:modified xsi:type="dcterms:W3CDTF">2015-06-23T11:52:41Z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80</vt:i4>
  </property>
  <property fmtid="{D5CDD505-2E9C-101B-9397-08002B2CF9AE}" pid="5" name="ScreenSize">
    <vt:i4>1</vt:i4>
  </property>
  <property fmtid="{D5CDD505-2E9C-101B-9397-08002B2CF9AE}" pid="6" name="ScreenUsage">
    <vt:i4>2</vt:i4>
  </property>
  <property fmtid="{D5CDD505-2E9C-101B-9397-08002B2CF9AE}" pid="7" name="MailAddress">
    <vt:lpwstr>broholm@jhu.edu</vt:lpwstr>
  </property>
  <property fmtid="{D5CDD505-2E9C-101B-9397-08002B2CF9AE}" pid="8" name="HomePage">
    <vt:lpwstr>http://www.pha.jhu.edu/people/faculty/broholm.html</vt:lpwstr>
  </property>
  <property fmtid="{D5CDD505-2E9C-101B-9397-08002B2CF9AE}" pid="9" name="Other">
    <vt:lpwstr>viewgraphs for talk given at aecl summer school</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4</vt:i4>
  </property>
  <property fmtid="{D5CDD505-2E9C-101B-9397-08002B2CF9AE}" pid="21" name="OutputDir">
    <vt:lpwstr>D:\Broholm\talks\aecl summer school</vt:lpwstr>
  </property>
</Properties>
</file>